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59" r:id="rId5"/>
    <p:sldId id="261" r:id="rId6"/>
    <p:sldId id="262" r:id="rId7"/>
    <p:sldId id="263" r:id="rId8"/>
    <p:sldId id="264" r:id="rId9"/>
    <p:sldId id="265" r:id="rId10"/>
    <p:sldId id="266" r:id="rId11"/>
    <p:sldId id="271"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4" r:id="rId30"/>
    <p:sldId id="25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78" y="58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matt@ppdocs.co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atutes.legis.state.tx.us/GetStatute.aspx?Code=CP&amp;Value=16.035"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0EA9-5A54-401E-8044-7136238EDDA1}"/>
              </a:ext>
            </a:extLst>
          </p:cNvPr>
          <p:cNvSpPr>
            <a:spLocks noGrp="1"/>
          </p:cNvSpPr>
          <p:nvPr>
            <p:ph type="ctrTitle"/>
          </p:nvPr>
        </p:nvSpPr>
        <p:spPr>
          <a:xfrm>
            <a:off x="2711395" y="1630017"/>
            <a:ext cx="8791628" cy="3434964"/>
          </a:xfrm>
        </p:spPr>
        <p:txBody>
          <a:bodyPr>
            <a:normAutofit/>
          </a:bodyPr>
          <a:lstStyle/>
          <a:p>
            <a:pPr algn="ctr"/>
            <a:r>
              <a:rPr lang="en-US" sz="4000" dirty="0">
                <a:latin typeface="Baskerville Old Face" panose="02020602080505020303" pitchFamily="18" charset="0"/>
              </a:rPr>
              <a:t>FORBEARANCE &amp; MODIFICATION FOR DISTRESSED BORROWERS </a:t>
            </a:r>
            <a:br>
              <a:rPr lang="en-US" sz="2400" dirty="0">
                <a:latin typeface="Baskerville Old Face" panose="02020602080505020303" pitchFamily="18" charset="0"/>
              </a:rPr>
            </a:br>
            <a:r>
              <a:rPr lang="en-US" sz="2400" dirty="0">
                <a:latin typeface="Baskerville Old Face" panose="02020602080505020303" pitchFamily="18" charset="0"/>
              </a:rPr>
              <a:t>PLUS A LITTLE HOME EQUITY AT THE END</a:t>
            </a:r>
            <a:br>
              <a:rPr lang="en-US" sz="2400" dirty="0">
                <a:latin typeface="Baskerville Old Face" panose="02020602080505020303" pitchFamily="18" charset="0"/>
              </a:rPr>
            </a:br>
            <a:br>
              <a:rPr lang="en-US" sz="2400" dirty="0">
                <a:latin typeface="Baskerville Old Face" panose="02020602080505020303" pitchFamily="18" charset="0"/>
              </a:rPr>
            </a:br>
            <a:r>
              <a:rPr lang="en-US" sz="3200" dirty="0">
                <a:latin typeface="Baskerville Old Face" panose="02020602080505020303" pitchFamily="18" charset="0"/>
              </a:rPr>
              <a:t>FIC CONFERENCES – SEPTEMBER 9, 2020</a:t>
            </a:r>
          </a:p>
        </p:txBody>
      </p:sp>
      <p:sp>
        <p:nvSpPr>
          <p:cNvPr id="3" name="Subtitle 2">
            <a:extLst>
              <a:ext uri="{FF2B5EF4-FFF2-40B4-BE49-F238E27FC236}">
                <a16:creationId xmlns:a16="http://schemas.microsoft.com/office/drawing/2014/main" id="{745F5B38-802B-43E2-82C9-15AAD4153FE2}"/>
              </a:ext>
            </a:extLst>
          </p:cNvPr>
          <p:cNvSpPr>
            <a:spLocks noGrp="1"/>
          </p:cNvSpPr>
          <p:nvPr>
            <p:ph type="subTitle" idx="1"/>
          </p:nvPr>
        </p:nvSpPr>
        <p:spPr>
          <a:xfrm>
            <a:off x="2934031" y="5311471"/>
            <a:ext cx="8568991" cy="1546528"/>
          </a:xfrm>
        </p:spPr>
        <p:txBody>
          <a:bodyPr>
            <a:noAutofit/>
          </a:bodyPr>
          <a:lstStyle/>
          <a:p>
            <a:pPr algn="ctr"/>
            <a:r>
              <a:rPr lang="en-US" sz="2400" dirty="0">
                <a:latin typeface="Baskerville Old Face" panose="02020602080505020303" pitchFamily="18" charset="0"/>
              </a:rPr>
              <a:t>Matthew R. Filpi, Vice President &amp; Staff Attorney</a:t>
            </a:r>
          </a:p>
          <a:p>
            <a:pPr algn="ctr"/>
            <a:r>
              <a:rPr lang="en-US" sz="2400" dirty="0" err="1">
                <a:latin typeface="Baskerville Old Face" panose="02020602080505020303" pitchFamily="18" charset="0"/>
              </a:rPr>
              <a:t>PPDocs</a:t>
            </a:r>
            <a:r>
              <a:rPr lang="en-US" sz="2400" dirty="0">
                <a:latin typeface="Baskerville Old Face" panose="02020602080505020303" pitchFamily="18" charset="0"/>
              </a:rPr>
              <a:t>, Inc.</a:t>
            </a:r>
          </a:p>
          <a:p>
            <a:pPr algn="ctr"/>
            <a:r>
              <a:rPr lang="en-US" sz="1200" dirty="0">
                <a:latin typeface="Baskerville Old Face" panose="02020602080505020303" pitchFamily="18" charset="0"/>
              </a:rPr>
              <a:t>© </a:t>
            </a:r>
            <a:r>
              <a:rPr lang="en-US" sz="1200" dirty="0" err="1">
                <a:latin typeface="Baskerville Old Face" panose="02020602080505020303" pitchFamily="18" charset="0"/>
              </a:rPr>
              <a:t>PPDocs</a:t>
            </a:r>
            <a:r>
              <a:rPr lang="en-US" sz="1200" dirty="0">
                <a:latin typeface="Baskerville Old Face" panose="02020602080505020303" pitchFamily="18" charset="0"/>
              </a:rPr>
              <a:t>, Inc. 2020</a:t>
            </a:r>
          </a:p>
          <a:p>
            <a:endParaRPr lang="en-US" sz="1800" dirty="0"/>
          </a:p>
        </p:txBody>
      </p:sp>
      <p:pic>
        <p:nvPicPr>
          <p:cNvPr id="5" name="Picture 4">
            <a:extLst>
              <a:ext uri="{FF2B5EF4-FFF2-40B4-BE49-F238E27FC236}">
                <a16:creationId xmlns:a16="http://schemas.microsoft.com/office/drawing/2014/main" id="{720D40FE-0167-48DA-9789-5A7E2A7EF9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5551" y="254441"/>
            <a:ext cx="6464411" cy="1749287"/>
          </a:xfrm>
          <a:prstGeom prst="rect">
            <a:avLst/>
          </a:prstGeom>
        </p:spPr>
      </p:pic>
    </p:spTree>
    <p:extLst>
      <p:ext uri="{BB962C8B-B14F-4D97-AF65-F5344CB8AC3E}">
        <p14:creationId xmlns:p14="http://schemas.microsoft.com/office/powerpoint/2010/main" val="295183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600" b="1" u="sng" dirty="0">
                <a:latin typeface="Baskerville Old Face" panose="02020602080505020303" pitchFamily="18" charset="0"/>
              </a:rPr>
              <a:t>Considerations When Modifying</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102936"/>
            <a:ext cx="10018713" cy="4845377"/>
          </a:xfrm>
        </p:spPr>
        <p:txBody>
          <a:bodyPr/>
          <a:lstStyle/>
          <a:p>
            <a:pPr algn="just"/>
            <a:r>
              <a:rPr lang="en-US" sz="1800" b="1" spc="-5" dirty="0">
                <a:latin typeface="Georgia" panose="02040502050405020303" pitchFamily="18" charset="0"/>
                <a:ea typeface="Georgia" panose="02040502050405020303" pitchFamily="18" charset="0"/>
                <a:cs typeface="Georgia" panose="02040502050405020303" pitchFamily="18" charset="0"/>
              </a:rPr>
              <a:t>Modifying an ARM.  </a:t>
            </a:r>
            <a:r>
              <a:rPr lang="en-US" sz="1800" dirty="0">
                <a:effectLst/>
                <a:latin typeface="Georgia" panose="02040502050405020303" pitchFamily="18" charset="0"/>
                <a:ea typeface="Georgia" panose="02040502050405020303" pitchFamily="18" charset="0"/>
                <a:cs typeface="Georgia" panose="02040502050405020303" pitchFamily="18" charset="0"/>
              </a:rPr>
              <a:t>If</a:t>
            </a:r>
            <a:r>
              <a:rPr lang="en-US" sz="1800" spc="-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a</a:t>
            </a:r>
            <a:r>
              <a:rPr lang="en-US" sz="1800" spc="-1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c</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spc="-5" dirty="0">
                <a:effectLst/>
                <a:latin typeface="Georgia" panose="02040502050405020303" pitchFamily="18" charset="0"/>
                <a:ea typeface="Georgia" panose="02040502050405020303" pitchFamily="18" charset="0"/>
                <a:cs typeface="Georgia" panose="02040502050405020303" pitchFamily="18" charset="0"/>
              </a:rPr>
              <a:t>di</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or</a:t>
            </a:r>
            <a:r>
              <a:rPr lang="en-US" sz="1800" spc="-1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mo</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f</a:t>
            </a:r>
            <a:r>
              <a:rPr lang="en-US" sz="1800" dirty="0">
                <a:effectLst/>
                <a:latin typeface="Georgia" panose="02040502050405020303" pitchFamily="18" charset="0"/>
                <a:ea typeface="Georgia" panose="02040502050405020303" pitchFamily="18" charset="0"/>
                <a:cs typeface="Georgia" panose="02040502050405020303" pitchFamily="18" charset="0"/>
              </a:rPr>
              <a:t>y</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ng</a:t>
            </a:r>
            <a:r>
              <a:rPr lang="en-US" sz="1800" spc="-5" dirty="0">
                <a:effectLst/>
                <a:latin typeface="Georgia" panose="02040502050405020303" pitchFamily="18" charset="0"/>
                <a:ea typeface="Georgia" panose="02040502050405020303" pitchFamily="18" charset="0"/>
                <a:cs typeface="Georgia" panose="02040502050405020303" pitchFamily="18" charset="0"/>
              </a:rPr>
              <a:t> a</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1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RM</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spc="10" dirty="0">
                <a:effectLst/>
                <a:latin typeface="Georgia" panose="02040502050405020303" pitchFamily="18" charset="0"/>
                <a:ea typeface="Georgia" panose="02040502050405020303" pitchFamily="18" charset="0"/>
                <a:cs typeface="Georgia" panose="02040502050405020303" pitchFamily="18" charset="0"/>
              </a:rPr>
              <a:t>n</a:t>
            </a:r>
            <a:r>
              <a:rPr lang="en-US" sz="1800" dirty="0">
                <a:effectLst/>
                <a:latin typeface="Georgia" panose="02040502050405020303" pitchFamily="18" charset="0"/>
                <a:ea typeface="Georgia" panose="02040502050405020303" pitchFamily="18" charset="0"/>
                <a:cs typeface="Georgia" panose="02040502050405020303" pitchFamily="18" charset="0"/>
              </a:rPr>
              <a:t>d</a:t>
            </a:r>
            <a:r>
              <a:rPr lang="en-US" sz="1800" spc="-2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a </a:t>
            </a:r>
            <a:r>
              <a:rPr lang="en-US" sz="1800" spc="-5" dirty="0">
                <a:effectLst/>
                <a:latin typeface="Georgia" panose="02040502050405020303" pitchFamily="18" charset="0"/>
                <a:ea typeface="Georgia" panose="02040502050405020303" pitchFamily="18" charset="0"/>
                <a:cs typeface="Georgia" panose="02040502050405020303" pitchFamily="18" charset="0"/>
              </a:rPr>
              <a:t>s</a:t>
            </a:r>
            <a:r>
              <a:rPr lang="en-US" sz="1800" spc="5" dirty="0">
                <a:effectLst/>
                <a:latin typeface="Georgia" panose="02040502050405020303" pitchFamily="18" charset="0"/>
                <a:ea typeface="Georgia" panose="02040502050405020303" pitchFamily="18" charset="0"/>
                <a:cs typeface="Georgia" panose="02040502050405020303" pitchFamily="18" charset="0"/>
              </a:rPr>
              <a:t>c</a:t>
            </a:r>
            <a:r>
              <a:rPr lang="en-US" sz="1800" dirty="0">
                <a:effectLst/>
                <a:latin typeface="Georgia" panose="02040502050405020303" pitchFamily="18" charset="0"/>
                <a:ea typeface="Georgia" panose="02040502050405020303" pitchFamily="18" charset="0"/>
                <a:cs typeface="Georgia" panose="02040502050405020303" pitchFamily="18" charset="0"/>
              </a:rPr>
              <a:t>h</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ul</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 </a:t>
            </a:r>
            <a:r>
              <a:rPr lang="en-US" sz="1800" spc="1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st r</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e</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nd</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p</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spc="10" dirty="0">
                <a:effectLst/>
                <a:latin typeface="Georgia" panose="02040502050405020303" pitchFamily="18" charset="0"/>
                <a:ea typeface="Georgia" panose="02040502050405020303" pitchFamily="18" charset="0"/>
                <a:cs typeface="Georgia" panose="02040502050405020303" pitchFamily="18" charset="0"/>
              </a:rPr>
              <a:t>y</a:t>
            </a:r>
            <a:r>
              <a:rPr lang="en-US" sz="1800" dirty="0">
                <a:effectLst/>
                <a:latin typeface="Georgia" panose="02040502050405020303" pitchFamily="18" charset="0"/>
                <a:ea typeface="Georgia" panose="02040502050405020303" pitchFamily="18" charset="0"/>
                <a:cs typeface="Georgia" panose="02040502050405020303" pitchFamily="18" charset="0"/>
              </a:rPr>
              <a:t>m</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nt</a:t>
            </a:r>
            <a:r>
              <a:rPr lang="en-US" sz="1800" spc="-2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ad</a:t>
            </a:r>
            <a:r>
              <a:rPr lang="en-US" sz="1800" dirty="0">
                <a:effectLst/>
                <a:latin typeface="Georgia" panose="02040502050405020303" pitchFamily="18" charset="0"/>
                <a:ea typeface="Georgia" panose="02040502050405020303" pitchFamily="18" charset="0"/>
                <a:cs typeface="Georgia" panose="02040502050405020303" pitchFamily="18" charset="0"/>
              </a:rPr>
              <a:t>j</a:t>
            </a:r>
            <a:r>
              <a:rPr lang="en-US" sz="1800" spc="15" dirty="0">
                <a:effectLst/>
                <a:latin typeface="Georgia" panose="02040502050405020303" pitchFamily="18" charset="0"/>
                <a:ea typeface="Georgia" panose="02040502050405020303" pitchFamily="18" charset="0"/>
                <a:cs typeface="Georgia" panose="02040502050405020303" pitchFamily="18" charset="0"/>
              </a:rPr>
              <a:t>u</a:t>
            </a:r>
            <a:r>
              <a:rPr lang="en-US" sz="1800" dirty="0">
                <a:effectLst/>
                <a:latin typeface="Georgia" panose="02040502050405020303" pitchFamily="18" charset="0"/>
                <a:ea typeface="Georgia" panose="02040502050405020303" pitchFamily="18" charset="0"/>
                <a:cs typeface="Georgia" panose="02040502050405020303" pitchFamily="18" charset="0"/>
              </a:rPr>
              <a:t>stment</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wo</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spc="5" dirty="0">
                <a:effectLst/>
                <a:latin typeface="Georgia" panose="02040502050405020303" pitchFamily="18" charset="0"/>
                <a:ea typeface="Georgia" panose="02040502050405020303" pitchFamily="18" charset="0"/>
                <a:cs typeface="Georgia" panose="02040502050405020303" pitchFamily="18" charset="0"/>
              </a:rPr>
              <a:t>l</a:t>
            </a:r>
            <a:r>
              <a:rPr lang="en-US" sz="1800" dirty="0">
                <a:effectLst/>
                <a:latin typeface="Georgia" panose="02040502050405020303" pitchFamily="18" charset="0"/>
                <a:ea typeface="Georgia" panose="02040502050405020303" pitchFamily="18" charset="0"/>
                <a:cs typeface="Georgia" panose="02040502050405020303" pitchFamily="18" charset="0"/>
              </a:rPr>
              <a:t>d</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oc</a:t>
            </a:r>
            <a:r>
              <a:rPr lang="en-US" sz="1800" spc="-10" dirty="0">
                <a:effectLst/>
                <a:latin typeface="Georgia" panose="02040502050405020303" pitchFamily="18" charset="0"/>
                <a:ea typeface="Georgia" panose="02040502050405020303" pitchFamily="18" charset="0"/>
                <a:cs typeface="Georgia" panose="02040502050405020303" pitchFamily="18" charset="0"/>
              </a:rPr>
              <a:t>c</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acc</a:t>
            </a:r>
            <a:r>
              <a:rPr lang="en-US" sz="1800" dirty="0">
                <a:effectLst/>
                <a:latin typeface="Georgia" panose="02040502050405020303" pitchFamily="18" charset="0"/>
                <a:ea typeface="Georgia" panose="02040502050405020303" pitchFamily="18" charset="0"/>
                <a:cs typeface="Georgia" panose="02040502050405020303" pitchFamily="18" charset="0"/>
              </a:rPr>
              <a:t>or</a:t>
            </a:r>
            <a:r>
              <a:rPr lang="en-US" sz="1800" spc="-5" dirty="0">
                <a:effectLst/>
                <a:latin typeface="Georgia" panose="02040502050405020303" pitchFamily="18" charset="0"/>
                <a:ea typeface="Georgia" panose="02040502050405020303" pitchFamily="18" charset="0"/>
                <a:cs typeface="Georgia" panose="02040502050405020303" pitchFamily="18" charset="0"/>
              </a:rPr>
              <a:t>di</a:t>
            </a:r>
            <a:r>
              <a:rPr lang="en-US" sz="1800" dirty="0">
                <a:effectLst/>
                <a:latin typeface="Georgia" panose="02040502050405020303" pitchFamily="18" charset="0"/>
                <a:ea typeface="Georgia" panose="02040502050405020303" pitchFamily="18" charset="0"/>
                <a:cs typeface="Georgia" panose="02040502050405020303" pitchFamily="18" charset="0"/>
              </a:rPr>
              <a:t>ng</a:t>
            </a:r>
            <a:r>
              <a:rPr lang="en-US" sz="1800" spc="-5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o</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orig</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l</a:t>
            </a:r>
            <a:r>
              <a:rPr lang="en-US" sz="1800" spc="-6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A</a:t>
            </a:r>
            <a:r>
              <a:rPr lang="en-US" sz="1800" spc="-5" dirty="0">
                <a:effectLst/>
                <a:latin typeface="Georgia" panose="02040502050405020303" pitchFamily="18" charset="0"/>
                <a:ea typeface="Georgia" panose="02040502050405020303" pitchFamily="18" charset="0"/>
                <a:cs typeface="Georgia" panose="02040502050405020303" pitchFamily="18" charset="0"/>
              </a:rPr>
              <a:t>R</a:t>
            </a:r>
            <a:r>
              <a:rPr lang="en-US" sz="1800" dirty="0">
                <a:effectLst/>
                <a:latin typeface="Georgia" panose="02040502050405020303" pitchFamily="18" charset="0"/>
                <a:ea typeface="Georgia" panose="02040502050405020303" pitchFamily="18" charset="0"/>
                <a:cs typeface="Georgia" panose="02040502050405020303" pitchFamily="18" charset="0"/>
              </a:rPr>
              <a:t>M</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c</a:t>
            </a:r>
            <a:r>
              <a:rPr lang="en-US" sz="1800" dirty="0">
                <a:effectLst/>
                <a:latin typeface="Georgia" panose="02040502050405020303" pitchFamily="18" charset="0"/>
                <a:ea typeface="Georgia" panose="02040502050405020303" pitchFamily="18" charset="0"/>
                <a:cs typeface="Georgia" panose="02040502050405020303" pitchFamily="18" charset="0"/>
              </a:rPr>
              <a:t>on</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ac</a:t>
            </a:r>
            <a:r>
              <a:rPr lang="en-US" sz="1800" dirty="0">
                <a:effectLst/>
                <a:latin typeface="Georgia" panose="02040502050405020303" pitchFamily="18" charset="0"/>
                <a:ea typeface="Georgia" panose="02040502050405020303" pitchFamily="18" charset="0"/>
                <a:cs typeface="Georgia" panose="02040502050405020303" pitchFamily="18" charset="0"/>
              </a:rPr>
              <a:t>t</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ng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de</a:t>
            </a:r>
            <a:r>
              <a:rPr lang="en-US" sz="1800" spc="5" dirty="0">
                <a:effectLst/>
                <a:latin typeface="Georgia" panose="02040502050405020303" pitchFamily="18" charset="0"/>
                <a:ea typeface="Georgia" panose="02040502050405020303" pitchFamily="18" charset="0"/>
                <a:cs typeface="Georgia" panose="02040502050405020303" pitchFamily="18" charset="0"/>
              </a:rPr>
              <a:t>f</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rr</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l</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of</a:t>
            </a:r>
            <a:r>
              <a:rPr lang="en-US" sz="1800" spc="-2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p</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y</a:t>
            </a:r>
            <a:r>
              <a:rPr lang="en-US" sz="1800" spc="-5" dirty="0">
                <a:effectLst/>
                <a:latin typeface="Georgia" panose="02040502050405020303" pitchFamily="18" charset="0"/>
                <a:ea typeface="Georgia" panose="02040502050405020303" pitchFamily="18" charset="0"/>
                <a:cs typeface="Georgia" panose="02040502050405020303" pitchFamily="18" charset="0"/>
              </a:rPr>
              <a:t>me</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30" dirty="0">
                <a:latin typeface="Georgia" panose="02040502050405020303" pitchFamily="18" charset="0"/>
                <a:ea typeface="Georgia" panose="02040502050405020303" pitchFamily="18" charset="0"/>
                <a:cs typeface="Georgia" panose="02040502050405020303" pitchFamily="18" charset="0"/>
              </a:rPr>
              <a:t> or during the deferral period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spc="-5" dirty="0">
                <a:effectLst/>
                <a:latin typeface="Georgia" panose="02040502050405020303" pitchFamily="18" charset="0"/>
                <a:ea typeface="Georgia" panose="02040502050405020303" pitchFamily="18" charset="0"/>
                <a:cs typeface="Georgia" panose="02040502050405020303" pitchFamily="18" charset="0"/>
              </a:rPr>
              <a:t>ia</a:t>
            </a:r>
            <a:r>
              <a:rPr lang="en-US" sz="1800" dirty="0">
                <a:effectLst/>
                <a:latin typeface="Georgia" panose="02040502050405020303" pitchFamily="18" charset="0"/>
                <a:ea typeface="Georgia" panose="02040502050405020303" pitchFamily="18" charset="0"/>
                <a:cs typeface="Georgia" panose="02040502050405020303" pitchFamily="18" charset="0"/>
              </a:rPr>
              <a:t>l</a:t>
            </a:r>
            <a:r>
              <a:rPr lang="en-US" sz="1800" spc="-4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p</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y</a:t>
            </a:r>
            <a:r>
              <a:rPr lang="en-US" sz="1800" spc="-5" dirty="0">
                <a:effectLst/>
                <a:latin typeface="Georgia" panose="02040502050405020303" pitchFamily="18" charset="0"/>
                <a:ea typeface="Georgia" panose="02040502050405020303" pitchFamily="18" charset="0"/>
                <a:cs typeface="Georgia" panose="02040502050405020303" pitchFamily="18" charset="0"/>
              </a:rPr>
              <a:t>me</a:t>
            </a:r>
            <a:r>
              <a:rPr lang="en-US" sz="1800" spc="10" dirty="0">
                <a:effectLst/>
                <a:latin typeface="Georgia" panose="02040502050405020303" pitchFamily="18" charset="0"/>
                <a:ea typeface="Georgia" panose="02040502050405020303" pitchFamily="18" charset="0"/>
                <a:cs typeface="Georgia" panose="02040502050405020303" pitchFamily="18" charset="0"/>
              </a:rPr>
              <a:t>n</a:t>
            </a:r>
            <a:r>
              <a:rPr lang="en-US" sz="1800" dirty="0">
                <a:effectLst/>
                <a:latin typeface="Georgia" panose="02040502050405020303" pitchFamily="18" charset="0"/>
                <a:ea typeface="Georgia" panose="02040502050405020303" pitchFamily="18" charset="0"/>
                <a:cs typeface="Georgia" panose="02040502050405020303" pitchFamily="18" charset="0"/>
              </a:rPr>
              <a:t>t</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ad</a:t>
            </a:r>
            <a:r>
              <a:rPr lang="en-US" sz="1800" dirty="0">
                <a:effectLst/>
                <a:latin typeface="Georgia" panose="02040502050405020303" pitchFamily="18" charset="0"/>
                <a:ea typeface="Georgia" panose="02040502050405020303" pitchFamily="18" charset="0"/>
                <a:cs typeface="Georgia" panose="02040502050405020303" pitchFamily="18" charset="0"/>
              </a:rPr>
              <a:t>justment</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no</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spc="-5" dirty="0">
                <a:effectLst/>
                <a:latin typeface="Georgia" panose="02040502050405020303" pitchFamily="18" charset="0"/>
                <a:ea typeface="Georgia" panose="02040502050405020303" pitchFamily="18" charset="0"/>
                <a:cs typeface="Georgia" panose="02040502050405020303" pitchFamily="18" charset="0"/>
              </a:rPr>
              <a:t>ic</a:t>
            </a:r>
            <a:r>
              <a:rPr lang="en-US" sz="1800" dirty="0">
                <a:effectLst/>
                <a:latin typeface="Georgia" panose="02040502050405020303" pitchFamily="18" charset="0"/>
                <a:ea typeface="Georgia" panose="02040502050405020303" pitchFamily="18" charset="0"/>
                <a:cs typeface="Georgia" panose="02040502050405020303" pitchFamily="18" charset="0"/>
              </a:rPr>
              <a:t>e</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q</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d</a:t>
            </a:r>
            <a:r>
              <a:rPr lang="en-US" sz="1800" spc="-4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o</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be</a:t>
            </a:r>
            <a:r>
              <a:rPr lang="en-US" sz="1800" spc="-3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nt</a:t>
            </a:r>
            <a:r>
              <a:rPr lang="en-US" sz="1800" spc="-2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t </a:t>
            </a:r>
            <a:r>
              <a:rPr lang="en-US" sz="1800" spc="5" dirty="0">
                <a:effectLst/>
                <a:latin typeface="Georgia" panose="02040502050405020303" pitchFamily="18" charset="0"/>
                <a:ea typeface="Georgia" panose="02040502050405020303" pitchFamily="18" charset="0"/>
                <a:cs typeface="Georgia" panose="02040502050405020303" pitchFamily="18" charset="0"/>
              </a:rPr>
              <a:t>l</a:t>
            </a:r>
            <a:r>
              <a:rPr lang="en-US" sz="1800" spc="-5" dirty="0">
                <a:effectLst/>
                <a:latin typeface="Georgia" panose="02040502050405020303" pitchFamily="18" charset="0"/>
                <a:ea typeface="Georgia" panose="02040502050405020303" pitchFamily="18" charset="0"/>
                <a:cs typeface="Georgia" panose="02040502050405020303" pitchFamily="18" charset="0"/>
              </a:rPr>
              <a:t>ea</a:t>
            </a:r>
            <a:r>
              <a:rPr lang="en-US" sz="1800" dirty="0">
                <a:effectLst/>
                <a:latin typeface="Georgia" panose="02040502050405020303" pitchFamily="18" charset="0"/>
                <a:ea typeface="Georgia" panose="02040502050405020303" pitchFamily="18" charset="0"/>
                <a:cs typeface="Georgia" panose="02040502050405020303" pitchFamily="18" charset="0"/>
              </a:rPr>
              <a:t>st</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210,</a:t>
            </a:r>
            <a:r>
              <a:rPr lang="en-US" sz="1800" spc="-5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b</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dirty="0">
                <a:effectLst/>
                <a:latin typeface="Georgia" panose="02040502050405020303" pitchFamily="18" charset="0"/>
                <a:ea typeface="Georgia" panose="02040502050405020303" pitchFamily="18" charset="0"/>
                <a:cs typeface="Georgia" panose="02040502050405020303" pitchFamily="18" charset="0"/>
              </a:rPr>
              <a:t>t</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no</a:t>
            </a:r>
            <a:r>
              <a:rPr lang="en-US" sz="1800" spc="-5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m</a:t>
            </a:r>
            <a:r>
              <a:rPr lang="en-US" sz="1800" spc="-10" dirty="0">
                <a:effectLst/>
                <a:latin typeface="Georgia" panose="02040502050405020303" pitchFamily="18" charset="0"/>
                <a:ea typeface="Georgia" panose="02040502050405020303" pitchFamily="18" charset="0"/>
                <a:cs typeface="Georgia" panose="02040502050405020303" pitchFamily="18" charset="0"/>
              </a:rPr>
              <a:t>o</a:t>
            </a:r>
            <a:r>
              <a:rPr lang="en-US" sz="1800" dirty="0">
                <a:effectLst/>
                <a:latin typeface="Georgia" panose="02040502050405020303" pitchFamily="18" charset="0"/>
                <a:ea typeface="Georgia" panose="02040502050405020303" pitchFamily="18" charset="0"/>
                <a:cs typeface="Georgia" panose="02040502050405020303" pitchFamily="18" charset="0"/>
              </a:rPr>
              <a:t>re</a:t>
            </a:r>
            <a:r>
              <a:rPr lang="en-US" sz="1800" spc="-5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6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2</a:t>
            </a:r>
            <a:r>
              <a:rPr lang="en-US" sz="1800" spc="-5" dirty="0">
                <a:effectLst/>
                <a:latin typeface="Georgia" panose="02040502050405020303" pitchFamily="18" charset="0"/>
                <a:ea typeface="Georgia" panose="02040502050405020303" pitchFamily="18" charset="0"/>
                <a:cs typeface="Georgia" panose="02040502050405020303" pitchFamily="18" charset="0"/>
              </a:rPr>
              <a:t>40</a:t>
            </a:r>
            <a:r>
              <a:rPr lang="en-US" sz="1800" dirty="0">
                <a:effectLst/>
                <a:latin typeface="Georgia" panose="02040502050405020303" pitchFamily="18" charset="0"/>
                <a:ea typeface="Georgia" panose="02040502050405020303" pitchFamily="18" charset="0"/>
                <a:cs typeface="Georgia" panose="02040502050405020303" pitchFamily="18" charset="0"/>
              </a:rPr>
              <a:t>,</a:t>
            </a:r>
            <a:r>
              <a:rPr lang="en-US" sz="1800" spc="-6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ys</a:t>
            </a:r>
            <a:r>
              <a:rPr lang="en-US" sz="1800" spc="-4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b</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spc="5" dirty="0">
                <a:effectLst/>
                <a:latin typeface="Georgia" panose="02040502050405020303" pitchFamily="18" charset="0"/>
                <a:ea typeface="Georgia" panose="02040502050405020303" pitchFamily="18" charset="0"/>
                <a:cs typeface="Georgia" panose="02040502050405020303" pitchFamily="18" charset="0"/>
              </a:rPr>
              <a:t>f</a:t>
            </a:r>
            <a:r>
              <a:rPr lang="en-US" sz="1800" dirty="0">
                <a:effectLst/>
                <a:latin typeface="Georgia" panose="02040502050405020303" pitchFamily="18" charset="0"/>
                <a:ea typeface="Georgia" panose="02040502050405020303" pitchFamily="18" charset="0"/>
                <a:cs typeface="Georgia" panose="02040502050405020303" pitchFamily="18" charset="0"/>
              </a:rPr>
              <a:t>ore</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4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f</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rst</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p</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y</a:t>
            </a:r>
            <a:r>
              <a:rPr lang="en-US" sz="1800" spc="-5" dirty="0">
                <a:effectLst/>
                <a:latin typeface="Georgia" panose="02040502050405020303" pitchFamily="18" charset="0"/>
                <a:ea typeface="Georgia" panose="02040502050405020303" pitchFamily="18" charset="0"/>
                <a:cs typeface="Georgia" panose="02040502050405020303" pitchFamily="18" charset="0"/>
              </a:rPr>
              <a:t>me</a:t>
            </a:r>
            <a:r>
              <a:rPr lang="en-US" sz="1800" dirty="0">
                <a:effectLst/>
                <a:latin typeface="Georgia" panose="02040502050405020303" pitchFamily="18" charset="0"/>
                <a:ea typeface="Georgia" panose="02040502050405020303" pitchFamily="18" charset="0"/>
                <a:cs typeface="Georgia" panose="02040502050405020303" pitchFamily="18" charset="0"/>
              </a:rPr>
              <a:t>nt</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t</a:t>
            </a:r>
            <a:r>
              <a:rPr lang="en-US" sz="1800" spc="-4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ad</a:t>
            </a:r>
            <a:r>
              <a:rPr lang="en-US" sz="1800" dirty="0">
                <a:effectLst/>
                <a:latin typeface="Georgia" panose="02040502050405020303" pitchFamily="18" charset="0"/>
                <a:ea typeface="Georgia" panose="02040502050405020303" pitchFamily="18" charset="0"/>
                <a:cs typeface="Georgia" panose="02040502050405020303" pitchFamily="18" charset="0"/>
              </a:rPr>
              <a:t>justed</a:t>
            </a:r>
            <a:r>
              <a:rPr lang="en-US" sz="1800" spc="-5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l</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vel</a:t>
            </a:r>
            <a:r>
              <a:rPr lang="en-US" sz="1800" spc="-3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4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u</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5" dirty="0">
                <a:effectLst/>
                <a:latin typeface="Georgia" panose="02040502050405020303" pitchFamily="18" charset="0"/>
                <a:ea typeface="Georgia" panose="02040502050405020303" pitchFamily="18" charset="0"/>
                <a:cs typeface="Georgia" panose="02040502050405020303" pitchFamily="18" charset="0"/>
              </a:rPr>
              <a:t> c</a:t>
            </a:r>
            <a:r>
              <a:rPr lang="en-US" sz="1800" dirty="0">
                <a:effectLst/>
                <a:latin typeface="Georgia" panose="02040502050405020303" pitchFamily="18" charset="0"/>
                <a:ea typeface="Georgia" panose="02040502050405020303" pitchFamily="18" charset="0"/>
                <a:cs typeface="Georgia" panose="02040502050405020303" pitchFamily="18" charset="0"/>
              </a:rPr>
              <a:t>r</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spc="5" dirty="0">
                <a:effectLst/>
                <a:latin typeface="Georgia" panose="02040502050405020303" pitchFamily="18" charset="0"/>
                <a:ea typeface="Georgia" panose="02040502050405020303" pitchFamily="18" charset="0"/>
                <a:cs typeface="Georgia" panose="02040502050405020303" pitchFamily="18" charset="0"/>
              </a:rPr>
              <a:t>d</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or</a:t>
            </a:r>
            <a:r>
              <a:rPr lang="en-US" sz="1800" spc="-1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w</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l</a:t>
            </a:r>
            <a:r>
              <a:rPr lang="en-US" sz="1800" dirty="0">
                <a:effectLst/>
                <a:latin typeface="Georgia" panose="02040502050405020303" pitchFamily="18" charset="0"/>
                <a:ea typeface="Georgia" panose="02040502050405020303" pitchFamily="18" charset="0"/>
                <a:cs typeface="Georgia" panose="02040502050405020303" pitchFamily="18" charset="0"/>
              </a:rPr>
              <a:t>l b</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s</a:t>
            </a:r>
            <a:r>
              <a:rPr lang="en-US" sz="1800" spc="-5" dirty="0">
                <a:effectLst/>
                <a:latin typeface="Georgia" panose="02040502050405020303" pitchFamily="18" charset="0"/>
                <a:ea typeface="Georgia" panose="02040502050405020303" pitchFamily="18" charset="0"/>
                <a:cs typeface="Georgia" panose="02040502050405020303" pitchFamily="18" charset="0"/>
              </a:rPr>
              <a:t>ic</a:t>
            </a:r>
            <a:r>
              <a:rPr lang="en-US" sz="1800" spc="5" dirty="0">
                <a:effectLst/>
                <a:latin typeface="Georgia" panose="02040502050405020303" pitchFamily="18" charset="0"/>
                <a:ea typeface="Georgia" panose="02040502050405020303" pitchFamily="18" charset="0"/>
                <a:cs typeface="Georgia" panose="02040502050405020303" pitchFamily="18" charset="0"/>
              </a:rPr>
              <a:t>all</a:t>
            </a:r>
            <a:r>
              <a:rPr lang="en-US" sz="1800" dirty="0">
                <a:effectLst/>
                <a:latin typeface="Georgia" panose="02040502050405020303" pitchFamily="18" charset="0"/>
                <a:ea typeface="Georgia" panose="02040502050405020303" pitchFamily="18" charset="0"/>
                <a:cs typeface="Georgia" panose="02040502050405020303" pitchFamily="18" charset="0"/>
              </a:rPr>
              <a:t>y</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gnore</a:t>
            </a:r>
            <a:r>
              <a:rPr lang="en-US" sz="1800" spc="-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the</a:t>
            </a:r>
            <a:r>
              <a:rPr lang="en-US" sz="1800" spc="-5" dirty="0">
                <a:effectLst/>
                <a:latin typeface="Georgia" panose="02040502050405020303" pitchFamily="18" charset="0"/>
                <a:ea typeface="Georgia" panose="02040502050405020303" pitchFamily="18" charset="0"/>
                <a:cs typeface="Georgia" panose="02040502050405020303" pitchFamily="18" charset="0"/>
              </a:rPr>
              <a:t> i</a:t>
            </a:r>
            <a:r>
              <a:rPr lang="en-US" sz="1800" dirty="0">
                <a:effectLst/>
                <a:latin typeface="Georgia" panose="02040502050405020303" pitchFamily="18" charset="0"/>
                <a:ea typeface="Georgia" panose="02040502050405020303" pitchFamily="18" charset="0"/>
                <a:cs typeface="Georgia" panose="02040502050405020303" pitchFamily="18" charset="0"/>
              </a:rPr>
              <a:t>mp</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spc="-5" dirty="0">
                <a:effectLst/>
                <a:latin typeface="Georgia" panose="02040502050405020303" pitchFamily="18" charset="0"/>
                <a:ea typeface="Georgia" panose="02040502050405020303" pitchFamily="18" charset="0"/>
                <a:cs typeface="Georgia" panose="02040502050405020303" pitchFamily="18" charset="0"/>
              </a:rPr>
              <a:t>c</a:t>
            </a:r>
            <a:r>
              <a:rPr lang="en-US" sz="1800" dirty="0">
                <a:effectLst/>
                <a:latin typeface="Georgia" panose="02040502050405020303" pitchFamily="18" charset="0"/>
                <a:ea typeface="Georgia" panose="02040502050405020303" pitchFamily="18" charset="0"/>
                <a:cs typeface="Georgia" panose="02040502050405020303" pitchFamily="18" charset="0"/>
              </a:rPr>
              <a:t>t of</a:t>
            </a:r>
            <a:r>
              <a:rPr lang="en-US" sz="1800" spc="5" dirty="0">
                <a:effectLst/>
                <a:latin typeface="Georgia" panose="02040502050405020303" pitchFamily="18" charset="0"/>
                <a:ea typeface="Georgia" panose="02040502050405020303" pitchFamily="18" charset="0"/>
                <a:cs typeface="Georgia" panose="02040502050405020303" pitchFamily="18" charset="0"/>
              </a:rPr>
              <a:t> t</a:t>
            </a:r>
            <a:r>
              <a:rPr lang="en-US" sz="1800" dirty="0">
                <a:effectLst/>
                <a:latin typeface="Georgia" panose="02040502050405020303" pitchFamily="18" charset="0"/>
                <a:ea typeface="Georgia" panose="02040502050405020303" pitchFamily="18" charset="0"/>
                <a:cs typeface="Georgia" panose="02040502050405020303" pitchFamily="18" charset="0"/>
              </a:rPr>
              <a:t>he</a:t>
            </a:r>
            <a:r>
              <a:rPr lang="en-US" sz="1800" spc="-5" dirty="0">
                <a:effectLst/>
                <a:latin typeface="Georgia" panose="02040502050405020303" pitchFamily="18" charset="0"/>
                <a:ea typeface="Georgia" panose="02040502050405020303" pitchFamily="18" charset="0"/>
                <a:cs typeface="Georgia" panose="02040502050405020303" pitchFamily="18" charset="0"/>
              </a:rPr>
              <a:t> </a:t>
            </a:r>
            <a:r>
              <a:rPr lang="en-US" sz="1800" dirty="0">
                <a:effectLst/>
                <a:latin typeface="Georgia" panose="02040502050405020303" pitchFamily="18" charset="0"/>
                <a:ea typeface="Georgia" panose="02040502050405020303" pitchFamily="18" charset="0"/>
                <a:cs typeface="Georgia" panose="02040502050405020303" pitchFamily="18" charset="0"/>
              </a:rPr>
              <a:t>l</a:t>
            </a:r>
            <a:r>
              <a:rPr lang="en-US" sz="1800" spc="5" dirty="0">
                <a:effectLst/>
                <a:latin typeface="Georgia" panose="02040502050405020303" pitchFamily="18" charset="0"/>
                <a:ea typeface="Georgia" panose="02040502050405020303" pitchFamily="18" charset="0"/>
                <a:cs typeface="Georgia" panose="02040502050405020303" pitchFamily="18" charset="0"/>
              </a:rPr>
              <a:t>o</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1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m</a:t>
            </a:r>
            <a:r>
              <a:rPr lang="en-US" sz="1800" dirty="0">
                <a:effectLst/>
                <a:latin typeface="Georgia" panose="02040502050405020303" pitchFamily="18" charset="0"/>
                <a:ea typeface="Georgia" panose="02040502050405020303" pitchFamily="18" charset="0"/>
                <a:cs typeface="Georgia" panose="02040502050405020303" pitchFamily="18" charset="0"/>
              </a:rPr>
              <a:t>od</a:t>
            </a:r>
            <a:r>
              <a:rPr lang="en-US" sz="1800" spc="-10"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f</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spc="5" dirty="0">
                <a:effectLst/>
                <a:latin typeface="Georgia" panose="02040502050405020303" pitchFamily="18" charset="0"/>
                <a:ea typeface="Georgia" panose="02040502050405020303" pitchFamily="18" charset="0"/>
                <a:cs typeface="Georgia" panose="02040502050405020303" pitchFamily="18" charset="0"/>
              </a:rPr>
              <a:t>c</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spc="-5" dirty="0">
                <a:effectLst/>
                <a:latin typeface="Georgia" panose="02040502050405020303" pitchFamily="18" charset="0"/>
                <a:ea typeface="Georgia" panose="02040502050405020303" pitchFamily="18" charset="0"/>
                <a:cs typeface="Georgia" panose="02040502050405020303" pitchFamily="18" charset="0"/>
              </a:rPr>
              <a:t>i</a:t>
            </a:r>
            <a:r>
              <a:rPr lang="en-US" sz="1800" dirty="0">
                <a:effectLst/>
                <a:latin typeface="Georgia" panose="02040502050405020303" pitchFamily="18" charset="0"/>
                <a:ea typeface="Georgia" panose="02040502050405020303" pitchFamily="18" charset="0"/>
                <a:cs typeface="Georgia" panose="02040502050405020303" pitchFamily="18" charset="0"/>
              </a:rPr>
              <a:t>on</a:t>
            </a:r>
            <a:r>
              <a:rPr lang="en-US" sz="1800" spc="-25" dirty="0">
                <a:effectLst/>
                <a:latin typeface="Georgia" panose="02040502050405020303" pitchFamily="18" charset="0"/>
                <a:ea typeface="Georgia" panose="02040502050405020303" pitchFamily="18" charset="0"/>
                <a:cs typeface="Georgia" panose="02040502050405020303" pitchFamily="18" charset="0"/>
              </a:rPr>
              <a:t> </a:t>
            </a:r>
            <a:r>
              <a:rPr lang="en-US" sz="1800" spc="-5" dirty="0">
                <a:effectLst/>
                <a:latin typeface="Georgia" panose="02040502050405020303" pitchFamily="18" charset="0"/>
                <a:ea typeface="Georgia" panose="02040502050405020303" pitchFamily="18" charset="0"/>
                <a:cs typeface="Georgia" panose="02040502050405020303" pitchFamily="18" charset="0"/>
              </a:rPr>
              <a:t>a</a:t>
            </a:r>
            <a:r>
              <a:rPr lang="en-US" sz="1800" dirty="0">
                <a:effectLst/>
                <a:latin typeface="Georgia" panose="02040502050405020303" pitchFamily="18" charset="0"/>
                <a:ea typeface="Georgia" panose="02040502050405020303" pitchFamily="18" charset="0"/>
                <a:cs typeface="Georgia" panose="02040502050405020303" pitchFamily="18" charset="0"/>
              </a:rPr>
              <a:t>gre</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m</a:t>
            </a:r>
            <a:r>
              <a:rPr lang="en-US" sz="1800" spc="5" dirty="0">
                <a:effectLst/>
                <a:latin typeface="Georgia" panose="02040502050405020303" pitchFamily="18" charset="0"/>
                <a:ea typeface="Georgia" panose="02040502050405020303" pitchFamily="18" charset="0"/>
                <a:cs typeface="Georgia" panose="02040502050405020303" pitchFamily="18" charset="0"/>
              </a:rPr>
              <a:t>e</a:t>
            </a:r>
            <a:r>
              <a:rPr lang="en-US" sz="1800" dirty="0">
                <a:effectLst/>
                <a:latin typeface="Georgia" panose="02040502050405020303" pitchFamily="18" charset="0"/>
                <a:ea typeface="Georgia" panose="02040502050405020303" pitchFamily="18" charset="0"/>
                <a:cs typeface="Georgia" panose="02040502050405020303" pitchFamily="18" charset="0"/>
              </a:rPr>
              <a:t>n</a:t>
            </a:r>
            <a:r>
              <a:rPr lang="en-US" sz="1800" spc="5" dirty="0">
                <a:effectLst/>
                <a:latin typeface="Georgia" panose="02040502050405020303" pitchFamily="18" charset="0"/>
                <a:ea typeface="Georgia" panose="02040502050405020303" pitchFamily="18" charset="0"/>
                <a:cs typeface="Georgia" panose="02040502050405020303" pitchFamily="18" charset="0"/>
              </a:rPr>
              <a:t>t</a:t>
            </a:r>
            <a:r>
              <a:rPr lang="en-US" sz="1800" dirty="0">
                <a:effectLst/>
                <a:latin typeface="Georgia" panose="02040502050405020303" pitchFamily="18" charset="0"/>
                <a:ea typeface="Georgia" panose="02040502050405020303" pitchFamily="18" charset="0"/>
                <a:cs typeface="Georgia" panose="02040502050405020303" pitchFamily="18" charset="0"/>
              </a:rPr>
              <a:t>.</a:t>
            </a: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35560" algn="just">
              <a:lnSpc>
                <a:spcPct val="107000"/>
              </a:lnSpc>
              <a:spcBef>
                <a:spcPts val="0"/>
              </a:spcBef>
              <a:spcAft>
                <a:spcPts val="0"/>
              </a:spcAft>
            </a:pPr>
            <a:r>
              <a:rPr lang="en-US" sz="1800" i="1" dirty="0">
                <a:effectLst/>
                <a:latin typeface="Georgia" panose="02040502050405020303" pitchFamily="18" charset="0"/>
                <a:ea typeface="Georgia" panose="02040502050405020303" pitchFamily="18" charset="0"/>
                <a:cs typeface="Georgia" panose="02040502050405020303" pitchFamily="18" charset="0"/>
              </a:rPr>
              <a:t>Official Interpretation</a:t>
            </a:r>
            <a:r>
              <a:rPr lang="en-US" sz="1800" dirty="0">
                <a:latin typeface="Calibri" panose="020F0502020204030204" pitchFamily="34" charset="0"/>
                <a:ea typeface="Georgia" panose="02040502050405020303" pitchFamily="18" charset="0"/>
                <a:cs typeface="Times New Roman" panose="02020603050405020304" pitchFamily="18" charset="0"/>
              </a:rPr>
              <a:t>- Regulation Z, Section 1026.</a:t>
            </a:r>
            <a:r>
              <a:rPr lang="en-US" sz="1800" i="1" dirty="0">
                <a:effectLst/>
                <a:latin typeface="Georgia" panose="02040502050405020303" pitchFamily="18" charset="0"/>
                <a:ea typeface="Georgia" panose="02040502050405020303" pitchFamily="18" charset="0"/>
                <a:cs typeface="Georgia" panose="02040502050405020303" pitchFamily="18" charset="0"/>
              </a:rPr>
              <a:t>20(c) Rate adjustments with a corresponding change in payment.</a:t>
            </a:r>
          </a:p>
          <a:p>
            <a:pPr marL="171450" marR="35560" indent="0" algn="just">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35560" indent="0" algn="just">
              <a:lnSpc>
                <a:spcPct val="107000"/>
              </a:lnSpc>
              <a:spcBef>
                <a:spcPts val="0"/>
              </a:spcBef>
              <a:spcAft>
                <a:spcPts val="0"/>
              </a:spcAft>
              <a:buNone/>
            </a:pPr>
            <a:r>
              <a:rPr lang="en-US" sz="1800" i="1" dirty="0">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2. Loan modifications. Under § 1026.20(c), the interest rate adjustment disclosures are 	required only for interest rate adjustments occurring pursuant to the loan contract. 	Accordingly, creditors, assignees, and servicers need not provide the disclosures for 	interest rate adjustments occurring in loan modifications made for loss mitigation 	purposes. Subsequent interest rate adjustments resulting in a corresponding payment 	change occurring pursuant to the modified loan contract, however, are subject to the 	requirements of § 1026.20(c).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062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6FBF-3B1D-41F4-B720-DB555A96DED9}"/>
              </a:ext>
            </a:extLst>
          </p:cNvPr>
          <p:cNvSpPr>
            <a:spLocks noGrp="1"/>
          </p:cNvSpPr>
          <p:nvPr>
            <p:ph type="title"/>
          </p:nvPr>
        </p:nvSpPr>
        <p:spPr>
          <a:xfrm>
            <a:off x="1484311" y="95417"/>
            <a:ext cx="10018713" cy="971384"/>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pic>
        <p:nvPicPr>
          <p:cNvPr id="2052" name="Picture 4" descr="8 Funny Maps of Texas">
            <a:extLst>
              <a:ext uri="{FF2B5EF4-FFF2-40B4-BE49-F238E27FC236}">
                <a16:creationId xmlns:a16="http://schemas.microsoft.com/office/drawing/2014/main" id="{D969B8C5-028D-406B-9E25-A40F2D131F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13830" y="1252329"/>
            <a:ext cx="8555604" cy="5510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4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80">
                                          <p:stCondLst>
                                            <p:cond delay="0"/>
                                          </p:stCondLst>
                                        </p:cTn>
                                        <p:tgtEl>
                                          <p:spTgt spid="2052"/>
                                        </p:tgtEl>
                                      </p:cBhvr>
                                    </p:animEffect>
                                    <p:anim calcmode="lin" valueType="num">
                                      <p:cBhvr>
                                        <p:cTn id="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2"/>
                                        </p:tgtEl>
                                      </p:cBhvr>
                                      <p:to x="100000" y="60000"/>
                                    </p:animScale>
                                    <p:animScale>
                                      <p:cBhvr>
                                        <p:cTn id="14" dur="166" decel="50000">
                                          <p:stCondLst>
                                            <p:cond delay="676"/>
                                          </p:stCondLst>
                                        </p:cTn>
                                        <p:tgtEl>
                                          <p:spTgt spid="2052"/>
                                        </p:tgtEl>
                                      </p:cBhvr>
                                      <p:to x="100000" y="100000"/>
                                    </p:animScale>
                                    <p:animScale>
                                      <p:cBhvr>
                                        <p:cTn id="15" dur="26">
                                          <p:stCondLst>
                                            <p:cond delay="1312"/>
                                          </p:stCondLst>
                                        </p:cTn>
                                        <p:tgtEl>
                                          <p:spTgt spid="2052"/>
                                        </p:tgtEl>
                                      </p:cBhvr>
                                      <p:to x="100000" y="80000"/>
                                    </p:animScale>
                                    <p:animScale>
                                      <p:cBhvr>
                                        <p:cTn id="16" dur="166" decel="50000">
                                          <p:stCondLst>
                                            <p:cond delay="1338"/>
                                          </p:stCondLst>
                                        </p:cTn>
                                        <p:tgtEl>
                                          <p:spTgt spid="2052"/>
                                        </p:tgtEl>
                                      </p:cBhvr>
                                      <p:to x="100000" y="100000"/>
                                    </p:animScale>
                                    <p:animScale>
                                      <p:cBhvr>
                                        <p:cTn id="17" dur="26">
                                          <p:stCondLst>
                                            <p:cond delay="1642"/>
                                          </p:stCondLst>
                                        </p:cTn>
                                        <p:tgtEl>
                                          <p:spTgt spid="2052"/>
                                        </p:tgtEl>
                                      </p:cBhvr>
                                      <p:to x="100000" y="90000"/>
                                    </p:animScale>
                                    <p:animScale>
                                      <p:cBhvr>
                                        <p:cTn id="18" dur="166" decel="50000">
                                          <p:stCondLst>
                                            <p:cond delay="1668"/>
                                          </p:stCondLst>
                                        </p:cTn>
                                        <p:tgtEl>
                                          <p:spTgt spid="2052"/>
                                        </p:tgtEl>
                                      </p:cBhvr>
                                      <p:to x="100000" y="100000"/>
                                    </p:animScale>
                                    <p:animScale>
                                      <p:cBhvr>
                                        <p:cTn id="19" dur="26">
                                          <p:stCondLst>
                                            <p:cond delay="1808"/>
                                          </p:stCondLst>
                                        </p:cTn>
                                        <p:tgtEl>
                                          <p:spTgt spid="2052"/>
                                        </p:tgtEl>
                                      </p:cBhvr>
                                      <p:to x="100000" y="95000"/>
                                    </p:animScale>
                                    <p:animScale>
                                      <p:cBhvr>
                                        <p:cTn id="20" dur="166" decel="50000">
                                          <p:stCondLst>
                                            <p:cond delay="1834"/>
                                          </p:stCondLst>
                                        </p:cTn>
                                        <p:tgtEl>
                                          <p:spTgt spid="20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1D0D-A944-4F1B-BC69-AB0503F379FC}"/>
              </a:ext>
            </a:extLst>
          </p:cNvPr>
          <p:cNvSpPr>
            <a:spLocks noGrp="1"/>
          </p:cNvSpPr>
          <p:nvPr>
            <p:ph type="title"/>
          </p:nvPr>
        </p:nvSpPr>
        <p:spPr>
          <a:xfrm>
            <a:off x="1484311" y="65989"/>
            <a:ext cx="10018713" cy="1000812"/>
          </a:xfrm>
        </p:spPr>
        <p:txBody>
          <a:bodyPr>
            <a:normAutofit/>
          </a:bodyPr>
          <a:lstStyle/>
          <a:p>
            <a:r>
              <a:rPr lang="en-US" sz="3400" b="1" u="sng" dirty="0">
                <a:latin typeface="Baskerville Old Face" panose="02020602080505020303" pitchFamily="18" charset="0"/>
              </a:rPr>
              <a:t>Forbearance/Modification of Texas Home Equity Loans</a:t>
            </a:r>
          </a:p>
        </p:txBody>
      </p:sp>
      <p:sp>
        <p:nvSpPr>
          <p:cNvPr id="3" name="Content Placeholder 2">
            <a:extLst>
              <a:ext uri="{FF2B5EF4-FFF2-40B4-BE49-F238E27FC236}">
                <a16:creationId xmlns:a16="http://schemas.microsoft.com/office/drawing/2014/main" id="{D40B0AFE-CB30-4F97-96D6-83E05C7E275F}"/>
              </a:ext>
            </a:extLst>
          </p:cNvPr>
          <p:cNvSpPr>
            <a:spLocks noGrp="1"/>
          </p:cNvSpPr>
          <p:nvPr>
            <p:ph idx="1"/>
          </p:nvPr>
        </p:nvSpPr>
        <p:spPr>
          <a:xfrm>
            <a:off x="1484310" y="1140643"/>
            <a:ext cx="10018713" cy="4807670"/>
          </a:xfrm>
        </p:spPr>
        <p:txBody>
          <a:bodyPr/>
          <a:lstStyle/>
          <a:p>
            <a:pPr algn="just"/>
            <a:r>
              <a:rPr lang="en-US" sz="2000" b="1" dirty="0">
                <a:latin typeface="Baskerville Old Face" panose="02020602080505020303" pitchFamily="18" charset="0"/>
              </a:rPr>
              <a:t>Due to Constitutional lien issues, modifying Texas home equity loans is more complicated than other loan types.</a:t>
            </a:r>
          </a:p>
          <a:p>
            <a:pPr algn="just"/>
            <a:r>
              <a:rPr lang="en-US" sz="2000" b="1" dirty="0">
                <a:latin typeface="Baskerville Old Face" panose="02020602080505020303" pitchFamily="18" charset="0"/>
              </a:rPr>
              <a:t>The Texas Constitution is silent on the question of whether an equity loan made pursuant to Article XVI, Section 50(a)(6) of the Constitution may be modified.  </a:t>
            </a:r>
          </a:p>
          <a:p>
            <a:pPr algn="just"/>
            <a:r>
              <a:rPr lang="en-US" sz="2000" b="1" dirty="0">
                <a:latin typeface="Baskerville Old Face" panose="02020602080505020303" pitchFamily="18" charset="0"/>
              </a:rPr>
              <a:t>The interpretations in 7 T.A.C. §153.14</a:t>
            </a:r>
            <a:r>
              <a:rPr lang="en-US" sz="2000" b="1" i="1" dirty="0">
                <a:latin typeface="Baskerville Old Face" panose="02020602080505020303" pitchFamily="18" charset="0"/>
              </a:rPr>
              <a:t> </a:t>
            </a:r>
            <a:r>
              <a:rPr lang="en-US" sz="2000" b="1" dirty="0">
                <a:latin typeface="Baskerville Old Face" panose="02020602080505020303" pitchFamily="18" charset="0"/>
              </a:rPr>
              <a:t>allow for modifications of home equity loans, but with limitations.  The Texas Admin. Code as currently written provides:</a:t>
            </a:r>
          </a:p>
          <a:p>
            <a:pPr algn="just"/>
            <a:r>
              <a:rPr lang="en-US" sz="1600" b="1" dirty="0">
                <a:latin typeface="Baskerville Old Face" panose="02020602080505020303" pitchFamily="18" charset="0"/>
              </a:rPr>
              <a:t>A home equity loan and a subsequent modification will be considered a single transaction. </a:t>
            </a:r>
            <a:r>
              <a:rPr lang="en-US" sz="1600" b="1" i="1" u="sng" dirty="0">
                <a:latin typeface="Baskerville Old Face" panose="02020602080505020303" pitchFamily="18" charset="0"/>
              </a:rPr>
              <a:t>The home equity requirements of Section 50(a)(6) will be applied to the original loan and the subsequent modification as a single transaction.</a:t>
            </a:r>
          </a:p>
          <a:p>
            <a:pPr algn="just"/>
            <a:r>
              <a:rPr lang="en-US" sz="1600" b="1" dirty="0">
                <a:latin typeface="Baskerville Old Face" panose="02020602080505020303" pitchFamily="18" charset="0"/>
              </a:rPr>
              <a:t>The advance of additional funds to a borrower is not permitted by modification of an equity loan.</a:t>
            </a:r>
          </a:p>
          <a:p>
            <a:pPr algn="just"/>
            <a:r>
              <a:rPr lang="en-US" sz="1600" b="1" i="1" u="sng" dirty="0">
                <a:latin typeface="Baskerville Old Face" panose="02020602080505020303" pitchFamily="18" charset="0"/>
              </a:rPr>
              <a:t>A modification of an equity loan may not provide for new terms that would not have been permitted by applicable law at the date of closing of the extension of credit.</a:t>
            </a:r>
          </a:p>
          <a:p>
            <a:pPr algn="just"/>
            <a:r>
              <a:rPr lang="en-US" sz="1600" b="1" dirty="0">
                <a:latin typeface="Baskerville Old Face" panose="02020602080505020303" pitchFamily="18" charset="0"/>
              </a:rPr>
              <a:t>The two percent limitation required by Section 50(a)(6)(E) applies to the original home equity loan and any subsequent modification as a single transaction.</a:t>
            </a:r>
            <a:endParaRPr lang="en-US" sz="2000" b="1" dirty="0">
              <a:latin typeface="Baskerville Old Face" panose="02020602080505020303" pitchFamily="18" charset="0"/>
            </a:endParaRPr>
          </a:p>
          <a:p>
            <a:endParaRPr lang="en-US" dirty="0"/>
          </a:p>
        </p:txBody>
      </p:sp>
      <p:pic>
        <p:nvPicPr>
          <p:cNvPr id="5" name="Picture 3" descr="ppinc200x50">
            <a:extLst>
              <a:ext uri="{FF2B5EF4-FFF2-40B4-BE49-F238E27FC236}">
                <a16:creationId xmlns:a16="http://schemas.microsoft.com/office/drawing/2014/main" id="{76772C12-6685-471D-BEFD-A360932F49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849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B4302-5F89-44A3-8A33-C5155A0751D7}"/>
              </a:ext>
            </a:extLst>
          </p:cNvPr>
          <p:cNvSpPr>
            <a:spLocks noGrp="1"/>
          </p:cNvSpPr>
          <p:nvPr>
            <p:ph type="title"/>
          </p:nvPr>
        </p:nvSpPr>
        <p:spPr>
          <a:xfrm>
            <a:off x="1484311" y="1"/>
            <a:ext cx="10018713" cy="1066800"/>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sp>
        <p:nvSpPr>
          <p:cNvPr id="3" name="Content Placeholder 2">
            <a:extLst>
              <a:ext uri="{FF2B5EF4-FFF2-40B4-BE49-F238E27FC236}">
                <a16:creationId xmlns:a16="http://schemas.microsoft.com/office/drawing/2014/main" id="{1CC80C64-47B4-4129-8F7B-0DEF7D49E522}"/>
              </a:ext>
            </a:extLst>
          </p:cNvPr>
          <p:cNvSpPr>
            <a:spLocks noGrp="1"/>
          </p:cNvSpPr>
          <p:nvPr>
            <p:ph idx="1"/>
          </p:nvPr>
        </p:nvSpPr>
        <p:spPr>
          <a:xfrm>
            <a:off x="1484310" y="1178351"/>
            <a:ext cx="10018713" cy="4751109"/>
          </a:xfrm>
        </p:spPr>
        <p:txBody>
          <a:bodyPr/>
          <a:lstStyle/>
          <a:p>
            <a:pPr algn="just"/>
            <a:r>
              <a:rPr lang="en-US" b="1" dirty="0">
                <a:latin typeface="Baskerville Old Face" panose="02020602080505020303" pitchFamily="18" charset="0"/>
              </a:rPr>
              <a:t>Three major crises in the past 15 years have exposed the consumer harm caused by constitutional restrictions on Texas home equity loan modifications: (1) the “Great Rescission”; (2) Hurricane Harvey; and (3) COVID-19 and related economic hardship.  </a:t>
            </a:r>
          </a:p>
          <a:p>
            <a:pPr marL="0" indent="0" algn="just">
              <a:buNone/>
            </a:pPr>
            <a:endParaRPr lang="en-US" b="1" dirty="0">
              <a:latin typeface="Baskerville Old Face" panose="02020602080505020303" pitchFamily="18" charset="0"/>
            </a:endParaRPr>
          </a:p>
          <a:p>
            <a:pPr algn="just"/>
            <a:r>
              <a:rPr lang="en-US" b="1" dirty="0">
                <a:latin typeface="Baskerville Old Face" panose="02020602080505020303" pitchFamily="18" charset="0"/>
              </a:rPr>
              <a:t>Accordingly, the state agencies that regulate home equity lending in Texas and the Texas Supreme Court have intervened to the extent they can to help provide certainty for lenders around home equity modifications.</a:t>
            </a:r>
            <a:r>
              <a:rPr lang="en-US"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36195" indent="0" algn="just">
              <a:lnSpc>
                <a:spcPct val="107000"/>
              </a:lnSpc>
              <a:spcBef>
                <a:spcPts val="0"/>
              </a:spcBef>
              <a:spcAft>
                <a:spcPts val="0"/>
              </a:spcAft>
              <a:buNone/>
            </a:pPr>
            <a:r>
              <a:rPr lang="en-US" sz="18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FA445759-3E19-4720-AD6B-09CE80EC82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19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85C6-CD54-4DEB-B403-96DB15D70EF9}"/>
              </a:ext>
            </a:extLst>
          </p:cNvPr>
          <p:cNvSpPr>
            <a:spLocks noGrp="1"/>
          </p:cNvSpPr>
          <p:nvPr>
            <p:ph type="title"/>
          </p:nvPr>
        </p:nvSpPr>
        <p:spPr>
          <a:xfrm>
            <a:off x="1484311" y="1"/>
            <a:ext cx="10018713" cy="980388"/>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sp>
        <p:nvSpPr>
          <p:cNvPr id="3" name="Content Placeholder 2">
            <a:extLst>
              <a:ext uri="{FF2B5EF4-FFF2-40B4-BE49-F238E27FC236}">
                <a16:creationId xmlns:a16="http://schemas.microsoft.com/office/drawing/2014/main" id="{0378900C-7E72-47AD-ADF8-E89709708759}"/>
              </a:ext>
            </a:extLst>
          </p:cNvPr>
          <p:cNvSpPr>
            <a:spLocks noGrp="1"/>
          </p:cNvSpPr>
          <p:nvPr>
            <p:ph idx="1"/>
          </p:nvPr>
        </p:nvSpPr>
        <p:spPr>
          <a:xfrm>
            <a:off x="1484310" y="1857081"/>
            <a:ext cx="10018713" cy="3934120"/>
          </a:xfrm>
        </p:spPr>
        <p:txBody>
          <a:bodyPr/>
          <a:lstStyle/>
          <a:p>
            <a:pPr marL="63500" marR="36195" algn="just">
              <a:lnSpc>
                <a:spcPct val="107000"/>
              </a:lnSpc>
              <a:spcBef>
                <a:spcPts val="0"/>
              </a:spcBef>
              <a:spcAft>
                <a:spcPts val="0"/>
              </a:spcAft>
            </a:pP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Apr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 23,</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2</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0</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0</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9</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Texas financial services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gen</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ie</a:t>
            </a:r>
            <a:r>
              <a:rPr lang="en-US" sz="1600" b="1" spc="-5" dirty="0">
                <a:latin typeface="Baskerville Old Face" panose="02020602080505020303" pitchFamily="18" charset="0"/>
                <a:ea typeface="Georgia" panose="02040502050405020303" pitchFamily="18" charset="0"/>
                <a:cs typeface="Georgia" panose="02040502050405020303" pitchFamily="18" charset="0"/>
              </a:rPr>
              <a:t>s issued a home equity modification bulletin</a:t>
            </a:r>
            <a:r>
              <a:rPr lang="en-US" sz="1600" b="1" spc="-35" dirty="0">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B</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ull</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1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b="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ull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add</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ow</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must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ed</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345440" indent="0" algn="just">
              <a:lnSpc>
                <a:spcPct val="107000"/>
              </a:lnSpc>
              <a:spcBef>
                <a:spcPts val="0"/>
              </a:spcBef>
              <a:spcAft>
                <a:spcPts val="0"/>
              </a:spcAft>
              <a:buNone/>
            </a:pP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38735"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Times New Roman" panose="02020603050405020304" pitchFamily="18" charset="0"/>
                <a:cs typeface="Times New Roman" panose="02020603050405020304"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The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modification</a:t>
            </a:r>
            <a:r>
              <a:rPr lang="en-US" sz="16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change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the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amount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scheduled</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installments</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 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38735"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3683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Times New Roman" panose="02020603050405020304" pitchFamily="18" charset="0"/>
                <a:cs typeface="Times New Roman" panose="02020603050405020304"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All</a:t>
            </a:r>
            <a:r>
              <a:rPr lang="en-US" sz="1600" b="1"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in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600" b="1"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subst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 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subst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4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 b</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ore 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3683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Times New Roman" panose="02020603050405020304" pitchFamily="18" charset="0"/>
                <a:cs typeface="Times New Roman" panose="02020603050405020304"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600" b="1"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x</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acc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Times New Roman" panose="02020603050405020304" pitchFamily="18" charset="0"/>
                <a:cs typeface="Times New Roman" panose="02020603050405020304"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installment</a:t>
            </a:r>
            <a:r>
              <a:rPr lang="en-US" sz="1600" b="1" spc="2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2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2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 </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2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 in</a:t>
            </a:r>
            <a:r>
              <a:rPr lang="en-US" sz="1600" b="1" spc="2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 su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cce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ve</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ns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6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more 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very</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14</a:t>
            </a:r>
            <a:r>
              <a:rPr lang="en-US" sz="1600" b="1"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da</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6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ss 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hly.</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Times New Roman" panose="02020603050405020304" pitchFamily="18" charset="0"/>
                <a:cs typeface="Times New Roman" panose="02020603050405020304"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rst</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more</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wo</a:t>
            </a:r>
            <a:r>
              <a:rPr lang="en-US" sz="16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hs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 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 so</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ong</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rst</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exceed</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f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acc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92100" marR="40640" indent="0" algn="just">
              <a:lnSpc>
                <a:spcPct val="107000"/>
              </a:lnSpc>
              <a:spcBef>
                <a:spcPts val="0"/>
              </a:spcBef>
              <a:spcAft>
                <a:spcPts val="0"/>
              </a:spcAft>
              <a:buNone/>
              <a:tabLst>
                <a:tab pos="520700" algn="l"/>
              </a:tabLst>
            </a:pPr>
            <a:r>
              <a:rPr lang="en-US" sz="1600" b="1" dirty="0">
                <a:effectLst/>
                <a:latin typeface="Baskerville Old Face" panose="02020602080505020303" pitchFamily="18" charset="0"/>
                <a:ea typeface="Calibri" panose="020F0502020204030204" pitchFamily="34" charset="0"/>
                <a:cs typeface="Times New Roman" panose="02020603050405020304" pitchFamily="18" charset="0"/>
              </a:rPr>
              <a:t> </a:t>
            </a:r>
          </a:p>
          <a:p>
            <a:pPr marL="63500" marR="36195" algn="just">
              <a:lnSpc>
                <a:spcPct val="107000"/>
              </a:lnSpc>
              <a:spcBef>
                <a:spcPts val="0"/>
              </a:spcBef>
              <a:spcAft>
                <a:spcPts val="0"/>
              </a:spcAft>
            </a:pP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Ba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ull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da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 of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th</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de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more</a:t>
            </a:r>
            <a:r>
              <a:rPr lang="en-US" sz="16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wo</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hs</a:t>
            </a:r>
            <a:r>
              <a:rPr lang="en-US" sz="16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give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str</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v</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ver, </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rst</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cc</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se</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6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subst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l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pos</a:t>
            </a:r>
            <a:r>
              <a:rPr lang="en-US" sz="1600" b="1" spc="1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on </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b="1" spc="-5"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600" b="1" dirty="0">
              <a:effectLst/>
              <a:latin typeface="Baskerville Old Face" panose="02020602080505020303" pitchFamily="18"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A55C01E5-C0EE-4142-BB42-9EDA601E5B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6922" y="6019799"/>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291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FD57-662A-4514-A448-B8F13940B25D}"/>
              </a:ext>
            </a:extLst>
          </p:cNvPr>
          <p:cNvSpPr>
            <a:spLocks noGrp="1"/>
          </p:cNvSpPr>
          <p:nvPr>
            <p:ph type="title"/>
          </p:nvPr>
        </p:nvSpPr>
        <p:spPr>
          <a:xfrm>
            <a:off x="1484311" y="1"/>
            <a:ext cx="10018713" cy="1066800"/>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sp>
        <p:nvSpPr>
          <p:cNvPr id="3" name="Content Placeholder 2">
            <a:extLst>
              <a:ext uri="{FF2B5EF4-FFF2-40B4-BE49-F238E27FC236}">
                <a16:creationId xmlns:a16="http://schemas.microsoft.com/office/drawing/2014/main" id="{C6F168F6-57DA-4580-ADCF-9BCE0D9462CF}"/>
              </a:ext>
            </a:extLst>
          </p:cNvPr>
          <p:cNvSpPr>
            <a:spLocks noGrp="1"/>
          </p:cNvSpPr>
          <p:nvPr>
            <p:ph idx="1"/>
          </p:nvPr>
        </p:nvSpPr>
        <p:spPr>
          <a:xfrm>
            <a:off x="1484310" y="1152939"/>
            <a:ext cx="10018713" cy="4795374"/>
          </a:xfrm>
        </p:spPr>
        <p:txBody>
          <a:bodyPr/>
          <a:lstStyle/>
          <a:p>
            <a:r>
              <a:rPr lang="en-US" b="1" i="1" u="sng" dirty="0">
                <a:latin typeface="Baskerville Old Face" panose="02020602080505020303" pitchFamily="18" charset="0"/>
              </a:rPr>
              <a:t>Sims v. Carrington Mortgage Services</a:t>
            </a:r>
          </a:p>
          <a:p>
            <a:pPr marL="520700" marR="37465" lvl="1" algn="just">
              <a:lnSpc>
                <a:spcPct val="107000"/>
              </a:lnSpc>
              <a:spcBef>
                <a:spcPts val="0"/>
              </a:spcBef>
              <a:spcAft>
                <a:spcPts val="0"/>
              </a:spcAft>
            </a:pPr>
            <a:r>
              <a:rPr lang="en-US" sz="1600" dirty="0">
                <a:effectLst/>
                <a:latin typeface="Baskerville Old Face" panose="02020602080505020303" pitchFamily="18" charset="0"/>
                <a:ea typeface="Georgia" panose="02040502050405020303" pitchFamily="18" charset="0"/>
                <a:cs typeface="Georgia" panose="02040502050405020303" pitchFamily="18" charset="0"/>
              </a:rPr>
              <a:t>To</a:t>
            </a:r>
            <a:r>
              <a:rPr lang="en-US" sz="16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si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6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600" spc="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1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ho</a:t>
            </a:r>
            <a:r>
              <a:rPr lang="en-US" sz="1600" spc="1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6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spc="1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x</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home</a:t>
            </a:r>
            <a:r>
              <a:rPr lang="en-US" sz="1600" spc="1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some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str</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tu</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ns </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izi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ng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he accrued but unpaid</a:t>
            </a:r>
            <a:r>
              <a:rPr lang="en-US" sz="16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latin typeface="Baskerville Old Face" panose="02020602080505020303" pitchFamily="18" charset="0"/>
                <a:ea typeface="Georgia" panose="02040502050405020303" pitchFamily="18" charset="0"/>
                <a:cs typeface="Georgia" panose="02040502050405020303" pitchFamily="18" charset="0"/>
              </a:rPr>
              <a:t>In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2</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0</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1</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4</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Tex</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s S</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6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Co</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230" dirty="0">
                <a:solidFill>
                  <a:srgbClr val="0462C1"/>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Si</a:t>
            </a:r>
            <a:r>
              <a:rPr lang="en-US" sz="1600" i="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m</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s</a:t>
            </a:r>
            <a:r>
              <a:rPr lang="en-US" sz="1600" i="1" u="sng" spc="5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v.</a:t>
            </a:r>
            <a:r>
              <a:rPr lang="en-US" sz="1600" i="1" u="sng" spc="5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C</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rringt</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600" i="1" u="sng" spc="4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Mort</a:t>
            </a:r>
            <a:r>
              <a:rPr lang="en-US" sz="1600" i="1" u="sng" spc="-1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g</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ag</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600" i="1" u="sng" spc="3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S</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rv</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600" i="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c</a:t>
            </a:r>
            <a:r>
              <a:rPr lang="en-US" sz="1600" i="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es</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sta</a:t>
            </a:r>
            <a:r>
              <a:rPr lang="en-US" sz="1600"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a:t>
            </a:r>
            <a:r>
              <a:rPr lang="en-US" sz="1600" spc="6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a:t>
            </a:r>
            <a:r>
              <a:rPr lang="en-US" sz="1600"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spc="6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ong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3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3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orig</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no</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3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not</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sf</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2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nd</a:t>
            </a:r>
            <a:r>
              <a:rPr lang="en-US" sz="1600" i="1" spc="2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pl</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ced</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nd</a:t>
            </a:r>
            <a:r>
              <a:rPr lang="en-US" sz="1600" i="1" spc="2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2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no</a:t>
            </a:r>
            <a:r>
              <a:rPr lang="en-US" sz="1600" i="1" spc="2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ad</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di</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x</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on of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edi</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15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14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we</a:t>
            </a:r>
            <a:r>
              <a:rPr lang="en-US" sz="1600" i="1" spc="16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de</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f</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1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15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15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str</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u</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c</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tu</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ng</a:t>
            </a:r>
            <a:r>
              <a:rPr lang="en-US" sz="1600" i="1" spc="14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14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v</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13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nd</a:t>
            </a:r>
            <a:r>
              <a:rPr lang="en-US" sz="1600" i="1" spc="14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15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not</a:t>
            </a:r>
            <a:r>
              <a:rPr lang="en-US" sz="1600" i="1" spc="16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m</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16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15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onst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tut</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 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q</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u</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m</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f</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or</a:t>
            </a:r>
            <a:r>
              <a:rPr lang="en-US" sz="1600" i="1" spc="-2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4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0"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w</a:t>
            </a:r>
            <a:r>
              <a:rPr lang="en-US" sz="1600" i="1" spc="-3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l</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o</a:t>
            </a:r>
            <a:r>
              <a:rPr lang="en-US" sz="1600" i="1" spc="-5"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solidFill>
                  <a:srgbClr val="000000"/>
                </a:solidFill>
                <a:effectLst/>
                <a:latin typeface="Baskerville Old Face" panose="02020602080505020303" pitchFamily="18" charset="0"/>
                <a:ea typeface="Georgia" panose="02040502050405020303" pitchFamily="18" charset="0"/>
                <a:cs typeface="Georgia" panose="02040502050405020303" pitchFamily="18" charset="0"/>
              </a:rPr>
              <a:t>n.”</a:t>
            </a:r>
            <a:endParaRPr lang="en-US" sz="16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63500" marR="37465" algn="just">
              <a:lnSpc>
                <a:spcPct val="107000"/>
              </a:lnSpc>
              <a:spcBef>
                <a:spcPts val="0"/>
              </a:spcBef>
              <a:spcAft>
                <a:spcPts val="0"/>
              </a:spcAft>
            </a:pPr>
            <a:endParaRPr lang="en-US" sz="16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520700" marR="41275" algn="just">
              <a:lnSpc>
                <a:spcPct val="107000"/>
              </a:lnSpc>
              <a:spcBef>
                <a:spcPts val="0"/>
              </a:spcBef>
              <a:spcAft>
                <a:spcPts val="0"/>
              </a:spcAft>
            </a:pPr>
            <a:r>
              <a:rPr lang="en-US" sz="1600" dirty="0">
                <a:effectLst/>
                <a:latin typeface="Baskerville Old Face" panose="02020602080505020303" pitchFamily="18" charset="0"/>
                <a:ea typeface="Georgia" panose="02040502050405020303" pitchFamily="18" charset="0"/>
                <a:cs typeface="Georgia" panose="02040502050405020303" pitchFamily="18" charset="0"/>
              </a:rPr>
              <a:t>Question: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“Is</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iza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i="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2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x</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 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dirty="0">
                <a:latin typeface="Baskerville Old Face" panose="02020602080505020303" pitchFamily="18" charset="0"/>
                <a:ea typeface="Georgia" panose="02040502050405020303" pitchFamily="18" charset="0"/>
                <a:cs typeface="Times New Roman" panose="02020603050405020304"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van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i="1"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1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fu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1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mm</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ons'</a:t>
            </a:r>
            <a:r>
              <a:rPr lang="en-US" sz="1600" i="1" spc="1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rpr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i="1"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dirty="0">
                <a:latin typeface="Baskerville Old Face" panose="02020602080505020303" pitchFamily="18" charset="0"/>
                <a:ea typeface="Georgia" panose="02040502050405020303" pitchFamily="18" charset="0"/>
                <a:cs typeface="Times New Roman" panose="02020603050405020304" pitchFamily="18" charset="0"/>
              </a:rPr>
              <a:t> 50?”</a:t>
            </a:r>
            <a:endParaRPr lang="en-US" sz="1600" i="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34950" marR="5217160" indent="0" algn="just">
              <a:lnSpc>
                <a:spcPct val="107000"/>
              </a:lnSpc>
              <a:spcBef>
                <a:spcPts val="0"/>
              </a:spcBef>
              <a:spcAft>
                <a:spcPts val="0"/>
              </a:spcAft>
              <a:buNone/>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 </a:t>
            </a:r>
          </a:p>
          <a:p>
            <a:pPr marL="520700" marR="34925" algn="just">
              <a:lnSpc>
                <a:spcPct val="107000"/>
              </a:lnSpc>
              <a:spcBef>
                <a:spcPts val="0"/>
              </a:spcBef>
              <a:spcAft>
                <a:spcPts val="0"/>
              </a:spcAft>
            </a:pPr>
            <a:r>
              <a:rPr lang="en-US" sz="1600" dirty="0">
                <a:effectLst/>
                <a:latin typeface="Baskerville Old Face" panose="02020602080505020303" pitchFamily="18" charset="0"/>
                <a:ea typeface="Georgia" panose="02040502050405020303" pitchFamily="18" charset="0"/>
                <a:cs typeface="Georgia" panose="02040502050405020303" pitchFamily="18" charset="0"/>
              </a:rPr>
              <a:t>Answer: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600" i="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f</a:t>
            </a:r>
            <a:r>
              <a:rPr lang="en-US" sz="1600" i="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ho</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mong</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ob</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g</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ons</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by</a:t>
            </a:r>
            <a:r>
              <a:rPr lang="en-US" sz="1600" i="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orro</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rms</a:t>
            </a:r>
            <a:r>
              <a:rPr lang="en-US" sz="1600" i="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i="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orig</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 l</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more</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por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tl</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600" i="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su</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600" i="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li</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za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600" i="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 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w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t </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600" i="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600" i="1" spc="10" dirty="0">
                <a:effectLst/>
                <a:latin typeface="Baskerville Old Face" panose="02020602080505020303" pitchFamily="18" charset="0"/>
                <a:ea typeface="Georgia" panose="02040502050405020303" pitchFamily="18" charset="0"/>
                <a:cs typeface="Georgia" panose="02040502050405020303" pitchFamily="18" charset="0"/>
              </a:rPr>
              <a:t>5</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0</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6</a:t>
            </a:r>
            <a:r>
              <a:rPr lang="en-US" sz="1600" i="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600" i="1" dirty="0">
                <a:effectLst/>
                <a:latin typeface="Baskerville Old Face" panose="02020602080505020303" pitchFamily="18" charset="0"/>
                <a:ea typeface="Georgia" panose="02040502050405020303" pitchFamily="18" charset="0"/>
                <a:cs typeface="Georgia" panose="02040502050405020303" pitchFamily="18" charset="0"/>
              </a:rPr>
              <a:t>.“</a:t>
            </a:r>
          </a:p>
          <a:p>
            <a:pPr marL="520700" marR="34925" algn="just">
              <a:lnSpc>
                <a:spcPct val="107000"/>
              </a:lnSpc>
              <a:spcBef>
                <a:spcPts val="0"/>
              </a:spcBef>
              <a:spcAft>
                <a:spcPts val="0"/>
              </a:spcAft>
            </a:pPr>
            <a:endParaRPr lang="en-US" sz="1600" b="1" i="1" u="sng" dirty="0">
              <a:latin typeface="Baskerville Old Face" panose="02020602080505020303" pitchFamily="18" charset="0"/>
              <a:ea typeface="Georgia" panose="02040502050405020303" pitchFamily="18" charset="0"/>
              <a:cs typeface="Georgia" panose="02040502050405020303" pitchFamily="18" charset="0"/>
            </a:endParaRPr>
          </a:p>
          <a:p>
            <a:pPr marL="520700" marR="34925" algn="just">
              <a:lnSpc>
                <a:spcPct val="107000"/>
              </a:lnSpc>
              <a:spcBef>
                <a:spcPts val="0"/>
              </a:spcBef>
              <a:spcAft>
                <a:spcPts val="0"/>
              </a:spcAft>
            </a:pPr>
            <a:r>
              <a:rPr lang="en-US" sz="1600" dirty="0">
                <a:latin typeface="Baskerville Old Face" panose="02020602080505020303" pitchFamily="18" charset="0"/>
                <a:ea typeface="Georgia" panose="02040502050405020303" pitchFamily="18" charset="0"/>
                <a:cs typeface="Georgia" panose="02040502050405020303" pitchFamily="18" charset="0"/>
              </a:rPr>
              <a:t>Question: </a:t>
            </a:r>
            <a:r>
              <a:rPr lang="en-US" sz="1600" i="1" dirty="0">
                <a:latin typeface="Baskerville Old Face" panose="02020602080505020303" pitchFamily="18" charset="0"/>
                <a:ea typeface="Georgia" panose="02040502050405020303" pitchFamily="18" charset="0"/>
                <a:cs typeface="Georgia" panose="02040502050405020303" pitchFamily="18" charset="0"/>
              </a:rPr>
              <a:t>“Must such a modification comply with the requirements of Section 50(a)(6), including subsection (B), which mandates that a home equity loan have a maximum loan-to-value ration of 80%?”</a:t>
            </a:r>
          </a:p>
          <a:p>
            <a:pPr marL="520700" marR="34925" algn="just">
              <a:lnSpc>
                <a:spcPct val="107000"/>
              </a:lnSpc>
              <a:spcBef>
                <a:spcPts val="0"/>
              </a:spcBef>
              <a:spcAft>
                <a:spcPts val="0"/>
              </a:spcAft>
            </a:pPr>
            <a:endParaRPr lang="en-US" sz="1600" i="1" dirty="0">
              <a:effectLst/>
              <a:latin typeface="Baskerville Old Face" panose="02020602080505020303" pitchFamily="18" charset="0"/>
              <a:ea typeface="Georgia" panose="02040502050405020303" pitchFamily="18" charset="0"/>
              <a:cs typeface="Georgia" panose="02040502050405020303" pitchFamily="18" charset="0"/>
            </a:endParaRPr>
          </a:p>
          <a:p>
            <a:pPr marL="520700" marR="34925" algn="just">
              <a:lnSpc>
                <a:spcPct val="107000"/>
              </a:lnSpc>
              <a:spcBef>
                <a:spcPts val="0"/>
              </a:spcBef>
              <a:spcAft>
                <a:spcPts val="0"/>
              </a:spcAft>
            </a:pPr>
            <a:r>
              <a:rPr lang="en-US" sz="1600" i="1" dirty="0">
                <a:latin typeface="Baskerville Old Face" panose="02020602080505020303" pitchFamily="18" charset="0"/>
                <a:ea typeface="Georgia" panose="02040502050405020303" pitchFamily="18" charset="0"/>
                <a:cs typeface="Georgia" panose="02040502050405020303" pitchFamily="18" charset="0"/>
              </a:rPr>
              <a:t>Answer:  “No, because it does not involve a new extension of credit, for the reasons we have explained.”</a:t>
            </a:r>
            <a:endParaRPr lang="en-US" sz="1600" i="1" dirty="0">
              <a:effectLst/>
              <a:latin typeface="Baskerville Old Face" panose="02020602080505020303" pitchFamily="18" charset="0"/>
              <a:ea typeface="Georgia" panose="02040502050405020303" pitchFamily="18" charset="0"/>
              <a:cs typeface="Georgia" panose="02040502050405020303" pitchFamily="18" charset="0"/>
            </a:endParaRPr>
          </a:p>
        </p:txBody>
      </p:sp>
      <p:pic>
        <p:nvPicPr>
          <p:cNvPr id="5" name="Picture 3" descr="ppinc200x50">
            <a:extLst>
              <a:ext uri="{FF2B5EF4-FFF2-40B4-BE49-F238E27FC236}">
                <a16:creationId xmlns:a16="http://schemas.microsoft.com/office/drawing/2014/main" id="{A6FE45FD-32AA-49EA-860A-19D790DEC2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57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heel(1)">
                                      <p:cBhvr>
                                        <p:cTn id="17" dur="20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wheel(1)">
                                      <p:cBhvr>
                                        <p:cTn id="2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ADD58-26EF-4563-BEE9-B266723FE6CF}"/>
              </a:ext>
            </a:extLst>
          </p:cNvPr>
          <p:cNvSpPr>
            <a:spLocks noGrp="1"/>
          </p:cNvSpPr>
          <p:nvPr>
            <p:ph type="title"/>
          </p:nvPr>
        </p:nvSpPr>
        <p:spPr>
          <a:xfrm>
            <a:off x="1484311" y="0"/>
            <a:ext cx="10018713" cy="838201"/>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sp>
        <p:nvSpPr>
          <p:cNvPr id="3" name="Content Placeholder 2">
            <a:extLst>
              <a:ext uri="{FF2B5EF4-FFF2-40B4-BE49-F238E27FC236}">
                <a16:creationId xmlns:a16="http://schemas.microsoft.com/office/drawing/2014/main" id="{DEC486C0-663B-4F1B-BD60-BD8EE5CFD2A8}"/>
              </a:ext>
            </a:extLst>
          </p:cNvPr>
          <p:cNvSpPr>
            <a:spLocks noGrp="1"/>
          </p:cNvSpPr>
          <p:nvPr>
            <p:ph idx="1"/>
          </p:nvPr>
        </p:nvSpPr>
        <p:spPr>
          <a:xfrm>
            <a:off x="1484310" y="2186609"/>
            <a:ext cx="10018713" cy="3776868"/>
          </a:xfrm>
        </p:spPr>
        <p:txBody>
          <a:bodyPr/>
          <a:lstStyle/>
          <a:p>
            <a:pPr algn="just"/>
            <a:r>
              <a:rPr lang="en-US" sz="1800" b="1" i="1" dirty="0">
                <a:latin typeface="Baskerville Old Face" panose="02020602080505020303" pitchFamily="18" charset="0"/>
              </a:rPr>
              <a:t>Sims </a:t>
            </a:r>
            <a:r>
              <a:rPr lang="en-US" sz="1800" b="1" dirty="0">
                <a:latin typeface="Baskerville Old Face" panose="02020602080505020303" pitchFamily="18" charset="0"/>
              </a:rPr>
              <a:t>and the Bulletin have helped to establish parameters around what is allowed in a Texas home equity modification.</a:t>
            </a:r>
          </a:p>
          <a:p>
            <a:pPr marL="0" indent="0" algn="just">
              <a:buNone/>
            </a:pPr>
            <a:endParaRPr lang="en-US" sz="1800" b="1" dirty="0">
              <a:latin typeface="Baskerville Old Face" panose="02020602080505020303" pitchFamily="18" charset="0"/>
            </a:endParaRPr>
          </a:p>
          <a:p>
            <a:pPr algn="just"/>
            <a:r>
              <a:rPr lang="en-US" sz="1800" b="1" dirty="0">
                <a:latin typeface="Baskerville Old Face" panose="02020602080505020303" pitchFamily="18" charset="0"/>
              </a:rPr>
              <a:t>But there is still the current language of the Texas Admin Code and a lot of unanswered questions about what a Texas home equity mod can include.</a:t>
            </a:r>
          </a:p>
          <a:p>
            <a:pPr algn="just"/>
            <a:endParaRPr lang="en-US" sz="1800" b="1" dirty="0">
              <a:latin typeface="Baskerville Old Face" panose="02020602080505020303" pitchFamily="18" charset="0"/>
            </a:endParaRPr>
          </a:p>
          <a:p>
            <a:pPr algn="just"/>
            <a:r>
              <a:rPr lang="en-US" sz="1800" b="1" dirty="0">
                <a:latin typeface="Baskerville Old Face" panose="02020602080505020303" pitchFamily="18" charset="0"/>
              </a:rPr>
              <a:t>For this reason, we currently recommend a two-step process for modifying a Texas home equity loan to defer payments:</a:t>
            </a:r>
          </a:p>
          <a:p>
            <a:pPr lvl="1" algn="just"/>
            <a:r>
              <a:rPr lang="en-US" sz="1800" b="1" dirty="0">
                <a:effectLst/>
                <a:latin typeface="Baskerville Old Face" panose="02020602080505020303" pitchFamily="18" charset="0"/>
                <a:ea typeface="Georgia" panose="02040502050405020303" pitchFamily="18" charset="0"/>
                <a:cs typeface="Georgia" panose="02040502050405020303" pitchFamily="18" charset="0"/>
              </a:rPr>
              <a:t>Step 1: Provide a</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Forbe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latin typeface="Baskerville Old Face" panose="02020602080505020303" pitchFamily="18" charset="0"/>
                <a:ea typeface="Georgia" panose="02040502050405020303" pitchFamily="18" charset="0"/>
                <a:cs typeface="Georgia" panose="02040502050405020303" pitchFamily="18" charset="0"/>
              </a:rPr>
              <a:t>states the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len</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will</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f</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orbe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rom</a:t>
            </a:r>
            <a:r>
              <a:rPr lang="en-US" sz="18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ore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os</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ng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 p</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1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800" b="1" spc="1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800" b="1" spc="1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me.</a:t>
            </a:r>
          </a:p>
          <a:p>
            <a:pPr marL="457200" lvl="1" indent="0" algn="just">
              <a:buNone/>
            </a:pPr>
            <a:r>
              <a:rPr lang="en-US" sz="1800" b="1" spc="180" dirty="0">
                <a:effectLst/>
                <a:latin typeface="Baskerville Old Face" panose="02020602080505020303" pitchFamily="18" charset="0"/>
                <a:ea typeface="Georgia" panose="02040502050405020303" pitchFamily="18" charset="0"/>
                <a:cs typeface="Georgia" panose="02040502050405020303" pitchFamily="18" charset="0"/>
              </a:rPr>
              <a:t> </a:t>
            </a:r>
          </a:p>
          <a:p>
            <a:pPr lvl="1" algn="just"/>
            <a:r>
              <a:rPr lang="en-US" sz="1800" b="1" dirty="0">
                <a:latin typeface="Baskerville Old Face" panose="02020602080505020303" pitchFamily="18" charset="0"/>
                <a:ea typeface="Calibri" panose="020F0502020204030204" pitchFamily="34" charset="0"/>
                <a:cs typeface="Times New Roman" panose="02020603050405020304" pitchFamily="18" charset="0"/>
              </a:rPr>
              <a:t>Step 2: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At the end of the deferral period, the borrower may either pay the loan current</a:t>
            </a:r>
            <a:r>
              <a:rPr lang="en-US" sz="1800" b="1" spc="175" dirty="0">
                <a:effectLst/>
                <a:latin typeface="Baskerville Old Face" panose="02020602080505020303" pitchFamily="18" charset="0"/>
                <a:ea typeface="Georgia" panose="02040502050405020303" pitchFamily="18" charset="0"/>
                <a:cs typeface="Georgia" panose="02040502050405020303" pitchFamily="18" charset="0"/>
              </a:rPr>
              <a:t> or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b="1"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b="1"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b="1"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borrower</a:t>
            </a:r>
            <a:r>
              <a:rPr lang="en-US" sz="1800" b="1"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may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ut</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Mod</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on to re-cast payments.</a:t>
            </a:r>
          </a:p>
          <a:p>
            <a:pPr lvl="1" algn="just"/>
            <a:endParaRPr lang="en-US" dirty="0"/>
          </a:p>
          <a:p>
            <a:pPr algn="just"/>
            <a:endParaRPr lang="en-US" dirty="0"/>
          </a:p>
          <a:p>
            <a:endParaRPr lang="en-US" dirty="0"/>
          </a:p>
        </p:txBody>
      </p:sp>
      <p:pic>
        <p:nvPicPr>
          <p:cNvPr id="5" name="Picture 3" descr="ppinc200x50">
            <a:extLst>
              <a:ext uri="{FF2B5EF4-FFF2-40B4-BE49-F238E27FC236}">
                <a16:creationId xmlns:a16="http://schemas.microsoft.com/office/drawing/2014/main" id="{DE9C827A-E236-41F4-B4A2-EA82F830B1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173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arn(inVertical)">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B1FA6-8512-49C7-BA3D-3178C76AA042}"/>
              </a:ext>
            </a:extLst>
          </p:cNvPr>
          <p:cNvSpPr>
            <a:spLocks noGrp="1"/>
          </p:cNvSpPr>
          <p:nvPr>
            <p:ph type="title"/>
          </p:nvPr>
        </p:nvSpPr>
        <p:spPr>
          <a:xfrm>
            <a:off x="1484311" y="0"/>
            <a:ext cx="10018713" cy="993913"/>
          </a:xfrm>
        </p:spPr>
        <p:txBody>
          <a:bodyPr>
            <a:normAutofit/>
          </a:bodyPr>
          <a:lstStyle/>
          <a:p>
            <a:r>
              <a:rPr lang="en-US" sz="3400" b="1" u="sng" dirty="0">
                <a:latin typeface="Baskerville Old Face" panose="02020602080505020303" pitchFamily="18" charset="0"/>
              </a:rPr>
              <a:t>Forbearance/Modification of Texas Home Equity Loans</a:t>
            </a:r>
            <a:endParaRPr lang="en-US" sz="3400" dirty="0"/>
          </a:p>
        </p:txBody>
      </p:sp>
      <p:sp>
        <p:nvSpPr>
          <p:cNvPr id="3" name="Content Placeholder 2">
            <a:extLst>
              <a:ext uri="{FF2B5EF4-FFF2-40B4-BE49-F238E27FC236}">
                <a16:creationId xmlns:a16="http://schemas.microsoft.com/office/drawing/2014/main" id="{EC9E964D-191D-4A66-B6A3-7270E535E7BE}"/>
              </a:ext>
            </a:extLst>
          </p:cNvPr>
          <p:cNvSpPr>
            <a:spLocks noGrp="1"/>
          </p:cNvSpPr>
          <p:nvPr>
            <p:ph idx="1"/>
          </p:nvPr>
        </p:nvSpPr>
        <p:spPr>
          <a:xfrm>
            <a:off x="1484310" y="1383527"/>
            <a:ext cx="10018713" cy="4572000"/>
          </a:xfrm>
        </p:spPr>
        <p:txBody>
          <a:bodyPr/>
          <a:lstStyle/>
          <a:p>
            <a:pPr marR="35560" algn="just">
              <a:lnSpc>
                <a:spcPct val="107000"/>
              </a:lnSpc>
              <a:spcBef>
                <a:spcPts val="0"/>
              </a:spcBef>
              <a:spcAft>
                <a:spcPts val="0"/>
              </a:spcAft>
            </a:pP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This two-step method is recommended</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eca</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se Texas home</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ns 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500" b="1" spc="-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stal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500" b="1" spc="-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1)</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subst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2)</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5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more</a:t>
            </a:r>
            <a:r>
              <a:rPr lang="en-US" sz="1500" b="1"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very</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14</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ys</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ss</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mon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500" b="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3)</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x</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cee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 </a:t>
            </a:r>
          </a:p>
          <a:p>
            <a:pPr marR="35560" algn="just">
              <a:lnSpc>
                <a:spcPct val="107000"/>
              </a:lnSpc>
              <a:spcBef>
                <a:spcPts val="0"/>
              </a:spcBef>
              <a:spcAft>
                <a:spcPts val="0"/>
              </a:spcAft>
            </a:pPr>
            <a:endParaRPr lang="en-US" sz="1500" b="1" dirty="0">
              <a:latin typeface="Baskerville Old Face" panose="02020602080505020303" pitchFamily="18" charset="0"/>
              <a:ea typeface="Georgia" panose="02040502050405020303" pitchFamily="18" charset="0"/>
              <a:cs typeface="Georgia" panose="02040502050405020303" pitchFamily="18" charset="0"/>
            </a:endParaRPr>
          </a:p>
          <a:p>
            <a:pPr marR="35560" algn="just">
              <a:lnSpc>
                <a:spcPct val="107000"/>
              </a:lnSpc>
              <a:spcBef>
                <a:spcPts val="0"/>
              </a:spcBef>
              <a:spcAft>
                <a:spcPts val="0"/>
              </a:spcAft>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gr</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latin typeface="Baskerville Old Face" panose="02020602080505020303" pitchFamily="18" charset="0"/>
                <a:ea typeface="Georgia" panose="02040502050405020303" pitchFamily="18" charset="0"/>
                <a:cs typeface="Georgia" panose="02040502050405020303" pitchFamily="18" charset="0"/>
              </a:rPr>
              <a:t>may</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omp</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 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1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500" b="1"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1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500" b="1" spc="1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latin typeface="Baskerville Old Face" panose="02020602080505020303" pitchFamily="18" charset="0"/>
                <a:ea typeface="Georgia" panose="02040502050405020303" pitchFamily="18" charset="0"/>
                <a:cs typeface="Georgia" panose="02040502050405020303" pitchFamily="18" charset="0"/>
              </a:rPr>
              <a:t>ay</a:t>
            </a:r>
            <a:r>
              <a:rPr lang="en-US" sz="1500" b="1" spc="1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500" b="1"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omp</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1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wo 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 Forbe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rom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Mod</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b</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ve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skip</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vio</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ng Te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x</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home</a:t>
            </a:r>
            <a:r>
              <a:rPr lang="en-US" sz="1500" b="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a:t>
            </a:r>
            <a:endParaRPr lang="en-US" sz="15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35560" indent="0" algn="just">
              <a:lnSpc>
                <a:spcPct val="107000"/>
              </a:lnSpc>
              <a:spcBef>
                <a:spcPts val="0"/>
              </a:spcBef>
              <a:spcAft>
                <a:spcPts val="0"/>
              </a:spcAft>
              <a:buNone/>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5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R="35560" algn="just">
              <a:lnSpc>
                <a:spcPct val="107000"/>
              </a:lnSpc>
              <a:spcBef>
                <a:spcPts val="0"/>
              </a:spcBef>
              <a:spcAft>
                <a:spcPts val="0"/>
              </a:spcAft>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Recommend that the Forbearance Letter and the Modification be treated as two independent agreements that should be offered to the borrower separately. </a:t>
            </a:r>
            <a:r>
              <a:rPr lang="en-US" sz="1500" b="1" dirty="0">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 lender should first provide the borrower the forbearance letter, and then wait until the end of the deferment period before entering into the Modification agreement.  </a:t>
            </a:r>
            <a:endParaRPr lang="en-US" sz="1500" b="1" dirty="0">
              <a:latin typeface="Baskerville Old Face" panose="02020602080505020303" pitchFamily="18" charset="0"/>
              <a:ea typeface="Georgia" panose="02040502050405020303" pitchFamily="18" charset="0"/>
              <a:cs typeface="Times New Roman" panose="02020603050405020304" pitchFamily="18" charset="0"/>
            </a:endParaRPr>
          </a:p>
          <a:p>
            <a:pPr marR="35560" algn="just">
              <a:lnSpc>
                <a:spcPct val="107000"/>
              </a:lnSpc>
              <a:spcBef>
                <a:spcPts val="0"/>
              </a:spcBef>
              <a:spcAft>
                <a:spcPts val="0"/>
              </a:spcAft>
            </a:pPr>
            <a:endParaRPr lang="en-US" sz="1500" b="1" dirty="0">
              <a:effectLst/>
              <a:latin typeface="Baskerville Old Face" panose="02020602080505020303" pitchFamily="18" charset="0"/>
              <a:ea typeface="Georgia" panose="02040502050405020303" pitchFamily="18" charset="0"/>
              <a:cs typeface="Times New Roman" panose="02020603050405020304" pitchFamily="18" charset="0"/>
            </a:endParaRPr>
          </a:p>
          <a:p>
            <a:pPr marR="35560" lvl="1" algn="just">
              <a:lnSpc>
                <a:spcPct val="107000"/>
              </a:lnSpc>
              <a:spcBef>
                <a:spcPts val="0"/>
              </a:spcBef>
              <a:spcAft>
                <a:spcPts val="0"/>
              </a:spcAft>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 end of the forbearance period</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Mod</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 can</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 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stent</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x</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a:t>
            </a:r>
            <a:endParaRPr lang="en-US" sz="1500" b="1" dirty="0">
              <a:latin typeface="Baskerville Old Face" panose="02020602080505020303" pitchFamily="18" charset="0"/>
              <a:ea typeface="Georgia" panose="02040502050405020303" pitchFamily="18" charset="0"/>
              <a:cs typeface="Times New Roman" panose="02020603050405020304" pitchFamily="18" charset="0"/>
            </a:endParaRPr>
          </a:p>
          <a:p>
            <a:pPr marR="35560" lvl="1" algn="just">
              <a:lnSpc>
                <a:spcPct val="107000"/>
              </a:lnSpc>
              <a:spcBef>
                <a:spcPts val="0"/>
              </a:spcBef>
              <a:spcAft>
                <a:spcPts val="0"/>
              </a:spcAft>
            </a:pPr>
            <a:endParaRPr lang="en-US" sz="1500" b="1" dirty="0">
              <a:effectLst/>
              <a:latin typeface="Baskerville Old Face" panose="02020602080505020303" pitchFamily="18" charset="0"/>
              <a:ea typeface="Georgia" panose="02040502050405020303" pitchFamily="18" charset="0"/>
              <a:cs typeface="Times New Roman" panose="02020603050405020304" pitchFamily="18" charset="0"/>
            </a:endParaRPr>
          </a:p>
          <a:p>
            <a:pPr marR="35560" lvl="1" algn="just">
              <a:lnSpc>
                <a:spcPct val="107000"/>
              </a:lnSpc>
              <a:spcBef>
                <a:spcPts val="0"/>
              </a:spcBef>
              <a:spcAft>
                <a:spcPts val="0"/>
              </a:spcAft>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If</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 accrued but unpaid</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orbe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 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pos</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 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it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5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iz</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so</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500" b="1"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 or</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acc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st.</a:t>
            </a:r>
            <a:endParaRPr lang="en-US" sz="1500" b="1" spc="5" dirty="0">
              <a:latin typeface="Baskerville Old Face" panose="02020602080505020303" pitchFamily="18" charset="0"/>
              <a:ea typeface="Georgia" panose="02040502050405020303" pitchFamily="18" charset="0"/>
              <a:cs typeface="Times New Roman" panose="02020603050405020304" pitchFamily="18" charset="0"/>
            </a:endParaRPr>
          </a:p>
          <a:p>
            <a:pPr marR="35560" lvl="1" algn="just">
              <a:lnSpc>
                <a:spcPct val="107000"/>
              </a:lnSpc>
              <a:spcBef>
                <a:spcPts val="0"/>
              </a:spcBef>
              <a:spcAft>
                <a:spcPts val="0"/>
              </a:spcAft>
            </a:pPr>
            <a:endParaRPr lang="en-US" sz="1500" b="1" spc="5" dirty="0">
              <a:effectLst/>
              <a:latin typeface="Baskerville Old Face" panose="02020602080505020303" pitchFamily="18" charset="0"/>
              <a:ea typeface="Georgia" panose="02040502050405020303" pitchFamily="18" charset="0"/>
              <a:cs typeface="Times New Roman" panose="02020603050405020304" pitchFamily="18" charset="0"/>
            </a:endParaRPr>
          </a:p>
          <a:p>
            <a:pPr marR="35560" lvl="1" algn="just">
              <a:lnSpc>
                <a:spcPct val="107000"/>
              </a:lnSpc>
              <a:spcBef>
                <a:spcPts val="0"/>
              </a:spcBef>
              <a:spcAft>
                <a:spcPts val="0"/>
              </a:spcAft>
            </a:pP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In</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z</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 accrued and unpaid</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ob</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g</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ons</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d by</a:t>
            </a:r>
            <a:r>
              <a:rPr lang="en-US" sz="15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rms</a:t>
            </a:r>
            <a:r>
              <a:rPr lang="en-US" sz="15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500" b="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5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gi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na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.g.</a:t>
            </a:r>
            <a:r>
              <a:rPr lang="en-US" sz="15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axe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500" b="1" spc="1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ee</a:t>
            </a:r>
            <a:r>
              <a:rPr lang="en-US" sz="15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500" b="1"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500" b="1"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500" b="1"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500" b="1"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hor</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500" b="1"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500" b="1"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izi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500" b="1"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 ob</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g</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500" b="1" spc="1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rms of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he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n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t </a:t>
            </a:r>
            <a:r>
              <a:rPr lang="en-US" sz="15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500" b="1" dirty="0">
                <a:effectLst/>
                <a:latin typeface="Baskerville Old Face" panose="02020602080505020303" pitchFamily="18" charset="0"/>
                <a:ea typeface="Georgia" panose="02040502050405020303" pitchFamily="18" charset="0"/>
                <a:cs typeface="Georgia" panose="02040502050405020303" pitchFamily="18" charset="0"/>
              </a:rPr>
              <a:t>re not accrued and unpaid.</a:t>
            </a:r>
            <a:endParaRPr lang="en-US" sz="1500" b="1" dirty="0">
              <a:effectLst/>
              <a:latin typeface="Baskerville Old Face" panose="02020602080505020303" pitchFamily="18"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569BE91E-2ABD-4CCE-81FF-A4A867308C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59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8165-DD09-4FBE-89A4-40DC2B0C027C}"/>
              </a:ext>
            </a:extLst>
          </p:cNvPr>
          <p:cNvSpPr>
            <a:spLocks noGrp="1"/>
          </p:cNvSpPr>
          <p:nvPr>
            <p:ph type="title"/>
          </p:nvPr>
        </p:nvSpPr>
        <p:spPr>
          <a:xfrm>
            <a:off x="1484311" y="310100"/>
            <a:ext cx="10018713" cy="1001864"/>
          </a:xfrm>
        </p:spPr>
        <p:txBody>
          <a:bodyPr>
            <a:noAutofit/>
          </a:bodyPr>
          <a:lstStyle/>
          <a:p>
            <a:r>
              <a:rPr lang="en-US" sz="3200" b="1" u="sng" dirty="0">
                <a:latin typeface="Baskerville Old Face" panose="02020602080505020303" pitchFamily="18" charset="0"/>
              </a:rPr>
              <a:t>FORBEARANCE AND MODIFICATION FOR FANNIE MAE/FREDDIE MAC-SERVICED LOANS</a:t>
            </a:r>
          </a:p>
        </p:txBody>
      </p:sp>
      <p:pic>
        <p:nvPicPr>
          <p:cNvPr id="5" name="Picture 3" descr="ppinc200x50">
            <a:extLst>
              <a:ext uri="{FF2B5EF4-FFF2-40B4-BE49-F238E27FC236}">
                <a16:creationId xmlns:a16="http://schemas.microsoft.com/office/drawing/2014/main" id="{2EDDD4D7-72DA-49E2-BB13-98B86F624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A brief history of Fannie Mae and Freddie Mac - Chicago Agent ...">
            <a:extLst>
              <a:ext uri="{FF2B5EF4-FFF2-40B4-BE49-F238E27FC236}">
                <a16:creationId xmlns:a16="http://schemas.microsoft.com/office/drawing/2014/main" id="{787CDB8F-5DCE-4630-9BB2-658A14E798AE}"/>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085107" y="1311964"/>
            <a:ext cx="6798364" cy="4492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97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FORBEARANCE AND MODIFICATION FOR FANNIE MAE/FREDDIE MAC-SERVICED LOANS</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1041621"/>
            <a:ext cx="10018713" cy="4882101"/>
          </a:xfrm>
        </p:spPr>
        <p:txBody>
          <a:bodyPr/>
          <a:lstStyle/>
          <a:p>
            <a:r>
              <a:rPr lang="en-US" b="1" dirty="0">
                <a:latin typeface="Baskerville Old Face" panose="02020602080505020303" pitchFamily="18" charset="0"/>
              </a:rPr>
              <a:t>FANNIE MAE/FREDDIE MAC PAYMENT DEFERRAL PROGRAMS ARE A DIFFERENT ANIMAL – HAVE THEIR OWN SET OF RULES!</a:t>
            </a:r>
          </a:p>
          <a:p>
            <a:r>
              <a:rPr lang="en-US" b="1" dirty="0">
                <a:latin typeface="Baskerville Old Face" panose="02020602080505020303" pitchFamily="18" charset="0"/>
              </a:rPr>
              <a:t>LENDER LETTER LL-2020-05 – Payment deferral</a:t>
            </a:r>
          </a:p>
          <a:p>
            <a:pPr lvl="1"/>
            <a:r>
              <a:rPr lang="en-US" b="1" dirty="0">
                <a:latin typeface="Baskerville Old Face" panose="02020602080505020303" pitchFamily="18" charset="0"/>
              </a:rPr>
              <a:t>Issued March 25, 2020.  Last updated July 15, 2020</a:t>
            </a:r>
          </a:p>
          <a:p>
            <a:pPr lvl="1"/>
            <a:r>
              <a:rPr lang="en-US" sz="1600" b="1" dirty="0">
                <a:latin typeface="Baskerville Old Face" panose="02020602080505020303" pitchFamily="18" charset="0"/>
              </a:rPr>
              <a:t>To be eligible the mortgage loan must meet the following delinquency parameters: </a:t>
            </a:r>
          </a:p>
          <a:p>
            <a:pPr marL="914400" lvl="2" indent="0" algn="just">
              <a:buNone/>
            </a:pPr>
            <a:r>
              <a:rPr lang="en-US" sz="1400" b="1" dirty="0">
                <a:latin typeface="Baskerville Old Face" panose="02020602080505020303" pitchFamily="18" charset="0"/>
              </a:rPr>
              <a:t>▪ As of the date of evaluation, the mortgage loan must be 30 or 60 days delinquent (i.e., the borrower is not past due for more than two full monthly contractual payments); and </a:t>
            </a:r>
          </a:p>
          <a:p>
            <a:pPr marL="914400" lvl="2" indent="0" algn="just">
              <a:buNone/>
            </a:pPr>
            <a:r>
              <a:rPr lang="en-US" sz="1400" b="1" dirty="0">
                <a:latin typeface="Baskerville Old Face" panose="02020602080505020303" pitchFamily="18" charset="0"/>
              </a:rPr>
              <a:t>▪ such delinquency status must have remained unchanged for at least three consecutive months, including the month of the evaluation. </a:t>
            </a:r>
          </a:p>
          <a:p>
            <a:pPr marL="914400" lvl="2" indent="0" algn="just">
              <a:buNone/>
            </a:pPr>
            <a:r>
              <a:rPr lang="en-US" sz="1400" b="1" dirty="0">
                <a:latin typeface="Baskerville Old Face" panose="02020602080505020303" pitchFamily="18" charset="0"/>
              </a:rPr>
              <a:t>▪ The servicer must receive the borrower’s full monthly contractual payment due for the month of evaluation. If the servicer has not received this full monthly contractual payment as of the date of evaluation, the borrower may still be eligible for a payment deferral if he or she makes the full monthly contractual payment by the end of the evaluation month. </a:t>
            </a: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085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82FE-63D2-4B2B-9734-CA749E6DC580}"/>
              </a:ext>
            </a:extLst>
          </p:cNvPr>
          <p:cNvSpPr>
            <a:spLocks noGrp="1"/>
          </p:cNvSpPr>
          <p:nvPr>
            <p:ph type="title"/>
          </p:nvPr>
        </p:nvSpPr>
        <p:spPr>
          <a:xfrm>
            <a:off x="1484311" y="63610"/>
            <a:ext cx="10018713" cy="930303"/>
          </a:xfrm>
        </p:spPr>
        <p:txBody>
          <a:bodyPr/>
          <a:lstStyle/>
          <a:p>
            <a:r>
              <a:rPr lang="en-US" b="1" u="sng" dirty="0">
                <a:latin typeface="Baskerville Old Face" panose="02020602080505020303" pitchFamily="18" charset="0"/>
              </a:rPr>
              <a:t>Topics</a:t>
            </a:r>
          </a:p>
        </p:txBody>
      </p:sp>
      <p:sp>
        <p:nvSpPr>
          <p:cNvPr id="3" name="Content Placeholder 2">
            <a:extLst>
              <a:ext uri="{FF2B5EF4-FFF2-40B4-BE49-F238E27FC236}">
                <a16:creationId xmlns:a16="http://schemas.microsoft.com/office/drawing/2014/main" id="{85B531DB-96E7-45B8-95C3-1BCDEA53AB94}"/>
              </a:ext>
            </a:extLst>
          </p:cNvPr>
          <p:cNvSpPr>
            <a:spLocks noGrp="1"/>
          </p:cNvSpPr>
          <p:nvPr>
            <p:ph idx="1"/>
          </p:nvPr>
        </p:nvSpPr>
        <p:spPr>
          <a:xfrm>
            <a:off x="1484310" y="1121135"/>
            <a:ext cx="10018713" cy="4670066"/>
          </a:xfrm>
        </p:spPr>
        <p:txBody>
          <a:bodyPr>
            <a:normAutofit fontScale="32500" lnSpcReduction="20000"/>
          </a:bodyPr>
          <a:lstStyle/>
          <a:p>
            <a:pPr marL="514350" indent="-514350">
              <a:buAutoNum type="romanUcPeriod"/>
            </a:pPr>
            <a:r>
              <a:rPr lang="en-US" sz="7400" dirty="0">
                <a:latin typeface="Baskerville Old Face" panose="02020602080505020303" pitchFamily="18" charset="0"/>
              </a:rPr>
              <a:t>Forbearance for Distressed Borrowers (Most Loan Types - Portfolio)</a:t>
            </a:r>
          </a:p>
          <a:p>
            <a:pPr marL="914400" lvl="2" indent="0">
              <a:buNone/>
            </a:pPr>
            <a:r>
              <a:rPr lang="en-US" sz="5500" dirty="0">
                <a:latin typeface="Baskerville Old Face" panose="02020602080505020303" pitchFamily="18" charset="0"/>
              </a:rPr>
              <a:t>a.  Recorded vs. Unrecorded Modifications</a:t>
            </a:r>
          </a:p>
          <a:p>
            <a:pPr marL="457200" lvl="1" indent="0">
              <a:buNone/>
            </a:pPr>
            <a:r>
              <a:rPr lang="en-US" sz="5500" dirty="0">
                <a:latin typeface="Baskerville Old Face" panose="02020602080505020303" pitchFamily="18" charset="0"/>
              </a:rPr>
              <a:t>	b.  Considerations When Modifying Loans</a:t>
            </a:r>
          </a:p>
          <a:p>
            <a:pPr marL="457200" lvl="1" indent="0">
              <a:buNone/>
            </a:pPr>
            <a:endParaRPr lang="en-US" sz="5100" dirty="0">
              <a:latin typeface="Baskerville Old Face" panose="02020602080505020303" pitchFamily="18" charset="0"/>
            </a:endParaRPr>
          </a:p>
          <a:p>
            <a:pPr marL="514350" indent="-514350">
              <a:buAutoNum type="romanUcPeriod"/>
            </a:pPr>
            <a:r>
              <a:rPr lang="en-US" sz="7400" dirty="0">
                <a:latin typeface="Baskerville Old Face" panose="02020602080505020303" pitchFamily="18" charset="0"/>
              </a:rPr>
              <a:t>Forbearance for Texas Home Equity Loans</a:t>
            </a:r>
            <a:endParaRPr lang="en-US" sz="7000" dirty="0">
              <a:latin typeface="Baskerville Old Face" panose="02020602080505020303" pitchFamily="18" charset="0"/>
            </a:endParaRPr>
          </a:p>
          <a:p>
            <a:pPr marL="457200" lvl="1" indent="0">
              <a:buNone/>
            </a:pPr>
            <a:r>
              <a:rPr lang="en-US" sz="5500" dirty="0">
                <a:latin typeface="Baskerville Old Face" panose="02020602080505020303" pitchFamily="18" charset="0"/>
              </a:rPr>
              <a:t>	 a.  Regulatory Interpretations and Caselaw Governing Texas Home Equity Mods</a:t>
            </a:r>
          </a:p>
          <a:p>
            <a:pPr marL="457200" lvl="1" indent="0">
              <a:buNone/>
            </a:pPr>
            <a:r>
              <a:rPr lang="en-US" sz="5500" dirty="0">
                <a:latin typeface="Baskerville Old Face" panose="02020602080505020303" pitchFamily="18" charset="0"/>
              </a:rPr>
              <a:t>	 b.  The Forbearance Letter</a:t>
            </a:r>
          </a:p>
          <a:p>
            <a:pPr marL="914400" lvl="2" indent="0">
              <a:buNone/>
            </a:pPr>
            <a:r>
              <a:rPr lang="en-US" sz="5500" dirty="0">
                <a:latin typeface="Baskerville Old Face" panose="02020602080505020303" pitchFamily="18" charset="0"/>
              </a:rPr>
              <a:t> c.  Allowable Terms for a Texas Home Equity Modification</a:t>
            </a:r>
          </a:p>
          <a:p>
            <a:pPr marL="1371600" lvl="2" indent="-457200">
              <a:buAutoNum type="alphaLcPeriod"/>
            </a:pPr>
            <a:endParaRPr lang="en-US" sz="5100" dirty="0">
              <a:latin typeface="Baskerville Old Face" panose="02020602080505020303" pitchFamily="18" charset="0"/>
            </a:endParaRPr>
          </a:p>
          <a:p>
            <a:pPr marL="514350" indent="-514350">
              <a:buAutoNum type="romanUcPeriod"/>
            </a:pPr>
            <a:r>
              <a:rPr lang="en-US" sz="7400" dirty="0">
                <a:latin typeface="Baskerville Old Face" panose="02020602080505020303" pitchFamily="18" charset="0"/>
              </a:rPr>
              <a:t> Forbearance and Modification for FNMA/FHLMC Serviced Loans</a:t>
            </a:r>
          </a:p>
          <a:p>
            <a:pPr marL="514350" indent="-514350">
              <a:buAutoNum type="romanUcPeriod"/>
            </a:pPr>
            <a:endParaRPr lang="en-US" sz="5100" dirty="0">
              <a:latin typeface="Baskerville Old Face" panose="02020602080505020303" pitchFamily="18" charset="0"/>
            </a:endParaRPr>
          </a:p>
          <a:p>
            <a:pPr marL="514350" indent="-514350">
              <a:buAutoNum type="romanUcPeriod"/>
            </a:pPr>
            <a:r>
              <a:rPr lang="en-US" sz="7400" dirty="0">
                <a:latin typeface="Baskerville Old Face" panose="02020602080505020303" pitchFamily="18" charset="0"/>
              </a:rPr>
              <a:t> Texas Home Equity Rules Update</a:t>
            </a:r>
          </a:p>
          <a:p>
            <a:pPr marL="0" indent="0">
              <a:buNone/>
            </a:pPr>
            <a:endParaRPr lang="en-US" dirty="0"/>
          </a:p>
          <a:p>
            <a:pPr marL="457200" lvl="1" indent="0">
              <a:buNone/>
            </a:pPr>
            <a:endParaRPr lang="en-US" dirty="0"/>
          </a:p>
        </p:txBody>
      </p:sp>
      <p:pic>
        <p:nvPicPr>
          <p:cNvPr id="5" name="Picture 3" descr="ppinc200x50">
            <a:extLst>
              <a:ext uri="{FF2B5EF4-FFF2-40B4-BE49-F238E27FC236}">
                <a16:creationId xmlns:a16="http://schemas.microsoft.com/office/drawing/2014/main" id="{A22B5555-C8C1-425B-85D4-410AC1CCEE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44291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093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167A-E781-408D-933E-FB009BC898B1}"/>
              </a:ext>
            </a:extLst>
          </p:cNvPr>
          <p:cNvSpPr>
            <a:spLocks noGrp="1"/>
          </p:cNvSpPr>
          <p:nvPr>
            <p:ph type="title"/>
          </p:nvPr>
        </p:nvSpPr>
        <p:spPr>
          <a:xfrm>
            <a:off x="1484311" y="119271"/>
            <a:ext cx="10018713" cy="947530"/>
          </a:xfrm>
        </p:spPr>
        <p:txBody>
          <a:bodyPr>
            <a:noAutofit/>
          </a:bodyPr>
          <a:lstStyle/>
          <a:p>
            <a:r>
              <a:rPr lang="en-US" sz="3200" b="1" u="sng" dirty="0">
                <a:latin typeface="Baskerville Old Face" panose="02020602080505020303" pitchFamily="18" charset="0"/>
              </a:rPr>
              <a:t>LENDER LETTER LL-2020-05</a:t>
            </a:r>
            <a:endParaRPr lang="en-US" sz="3200" dirty="0"/>
          </a:p>
        </p:txBody>
      </p:sp>
      <p:sp>
        <p:nvSpPr>
          <p:cNvPr id="3" name="Content Placeholder 2">
            <a:extLst>
              <a:ext uri="{FF2B5EF4-FFF2-40B4-BE49-F238E27FC236}">
                <a16:creationId xmlns:a16="http://schemas.microsoft.com/office/drawing/2014/main" id="{4544391B-E235-4742-8C7B-44F4CE2630C6}"/>
              </a:ext>
            </a:extLst>
          </p:cNvPr>
          <p:cNvSpPr>
            <a:spLocks noGrp="1"/>
          </p:cNvSpPr>
          <p:nvPr>
            <p:ph idx="1"/>
          </p:nvPr>
        </p:nvSpPr>
        <p:spPr>
          <a:xfrm>
            <a:off x="1484310" y="1311965"/>
            <a:ext cx="10018713" cy="4651513"/>
          </a:xfrm>
        </p:spPr>
        <p:txBody>
          <a:bodyPr>
            <a:normAutofit/>
          </a:bodyPr>
          <a:lstStyle/>
          <a:p>
            <a:pPr algn="just"/>
            <a:r>
              <a:rPr lang="en-US" sz="1800" b="1" dirty="0">
                <a:latin typeface="Baskerville Old Face" panose="02020602080505020303" pitchFamily="18" charset="0"/>
              </a:rPr>
              <a:t>The servicer must achieve Quality Right Party Contact (QRPC) with the borrower (see D2-2-01, Achieving Quality Right Party Contact with the Borrower for additional information). </a:t>
            </a:r>
          </a:p>
          <a:p>
            <a:pPr algn="just"/>
            <a:r>
              <a:rPr lang="en-US" sz="1800" b="1" dirty="0">
                <a:latin typeface="Baskerville Old Face" panose="02020602080505020303" pitchFamily="18" charset="0"/>
              </a:rPr>
              <a:t>Additionally, the servicer must confirm that the borrower: ▪ has resolved the hardship, ▪ is able to continue making the full monthly contractual payment, and ▪ is unable to reinstate the mortgage loan or afford a repayment plan to cure the delinquency. </a:t>
            </a:r>
          </a:p>
          <a:p>
            <a:pPr algn="just"/>
            <a:r>
              <a:rPr lang="en-US" sz="1800" b="1" dirty="0">
                <a:latin typeface="Baskerville Old Face" panose="02020602080505020303" pitchFamily="18" charset="0"/>
              </a:rPr>
              <a:t>The mortgage loan must have been originated at least 12 months prior to the evaluation date for a payment deferral. The mortgage loan must not have received a previous payment deferral. </a:t>
            </a:r>
          </a:p>
          <a:p>
            <a:pPr algn="just"/>
            <a:r>
              <a:rPr lang="en-US" sz="1800" b="1" dirty="0">
                <a:latin typeface="Baskerville Old Face" panose="02020602080505020303" pitchFamily="18" charset="0"/>
              </a:rPr>
              <a:t>The mortgage loan must not be subject to ▪ a recourse or indemnification arrangement under which Fannie Mae purchased or securitized the mortgage loan or that was imposed by Fannie Mae after the mortgage loan was purchased or securitized, ▪ an approved liquidation workout option, ▪ an active and performing forbearance plan or repayment plan, ▪ a current offer for another retention workout option, or ▪ an active and performing mortgage loan modification Trial Period Plan. The borrower must not have failed a non-disaster related mortgage loan modification Trial Period Plan within 12 months of being evaluated for eligibility for a payment deferral. </a:t>
            </a:r>
          </a:p>
        </p:txBody>
      </p:sp>
      <p:pic>
        <p:nvPicPr>
          <p:cNvPr id="5" name="Picture 3" descr="ppinc200x50">
            <a:extLst>
              <a:ext uri="{FF2B5EF4-FFF2-40B4-BE49-F238E27FC236}">
                <a16:creationId xmlns:a16="http://schemas.microsoft.com/office/drawing/2014/main" id="{21E881FB-1633-4F93-839C-6253C0E64D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14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9D39-8348-4D7D-9601-B2F1D5963564}"/>
              </a:ext>
            </a:extLst>
          </p:cNvPr>
          <p:cNvSpPr>
            <a:spLocks noGrp="1"/>
          </p:cNvSpPr>
          <p:nvPr>
            <p:ph type="title"/>
          </p:nvPr>
        </p:nvSpPr>
        <p:spPr>
          <a:xfrm>
            <a:off x="1484311" y="103696"/>
            <a:ext cx="10018713" cy="963104"/>
          </a:xfrm>
        </p:spPr>
        <p:txBody>
          <a:bodyPr>
            <a:normAutofit/>
          </a:bodyPr>
          <a:lstStyle/>
          <a:p>
            <a:r>
              <a:rPr lang="en-US" sz="3600" b="1" u="sng" dirty="0">
                <a:latin typeface="Baskerville Old Face" panose="02020602080505020303" pitchFamily="18" charset="0"/>
              </a:rPr>
              <a:t>LENDER LETTER LL-2020-05</a:t>
            </a:r>
            <a:endParaRPr lang="en-US" sz="3600" dirty="0"/>
          </a:p>
        </p:txBody>
      </p:sp>
      <p:sp>
        <p:nvSpPr>
          <p:cNvPr id="3" name="Content Placeholder 2">
            <a:extLst>
              <a:ext uri="{FF2B5EF4-FFF2-40B4-BE49-F238E27FC236}">
                <a16:creationId xmlns:a16="http://schemas.microsoft.com/office/drawing/2014/main" id="{A9423520-DECF-46D9-9C3C-2CA5B32F70B3}"/>
              </a:ext>
            </a:extLst>
          </p:cNvPr>
          <p:cNvSpPr>
            <a:spLocks noGrp="1"/>
          </p:cNvSpPr>
          <p:nvPr>
            <p:ph idx="1"/>
          </p:nvPr>
        </p:nvSpPr>
        <p:spPr>
          <a:xfrm>
            <a:off x="1484310" y="1168924"/>
            <a:ext cx="10018713" cy="4850875"/>
          </a:xfrm>
        </p:spPr>
        <p:txBody>
          <a:bodyPr>
            <a:normAutofit/>
          </a:bodyPr>
          <a:lstStyle/>
          <a:p>
            <a:pPr algn="just"/>
            <a:r>
              <a:rPr lang="en-US" sz="2200" b="1" dirty="0">
                <a:latin typeface="Baskerville Old Face" panose="02020602080505020303" pitchFamily="18" charset="0"/>
              </a:rPr>
              <a:t>Determining the payment deferral terms: The servicer must defer the past-due principal and interest (P&amp;I) payments as a non-interest bearing balance, due and payable at maturity of the mortgage loan, or earlier upon the sale or transfer of the property, refinance of the mortgage loan, or payoff of the interest-bearing UPB. </a:t>
            </a:r>
          </a:p>
          <a:p>
            <a:pPr algn="just"/>
            <a:r>
              <a:rPr lang="en-US" sz="2200" b="1" dirty="0">
                <a:latin typeface="Baskerville Old Face" panose="02020602080505020303" pitchFamily="18" charset="0"/>
              </a:rPr>
              <a:t>All other terms of the mortgage loan must remain unchanged. Any existing non-interest bearing balance on the mortgage loan remains due and payable at maturity of the mortgage loan, or earlier upon the sale or transfer of the property, refinance of the mortgage loan, or payoff of the interest-bearing UPB. </a:t>
            </a:r>
          </a:p>
          <a:p>
            <a:pPr algn="just"/>
            <a:r>
              <a:rPr lang="en-US" sz="2200" b="1" dirty="0">
                <a:latin typeface="Baskerville Old Face" panose="02020602080505020303" pitchFamily="18" charset="0"/>
              </a:rPr>
              <a:t>N O T E : If the servicer chooses to perform an escrow analysis, any escrow account shortage that is identified at the time of the payment deferral must not be included in the non-interest bearing balance and the servicer is not required to fund any existing escrow account shortage. In addition, the servicer is not required to revoke any escrow deposit account waiver. </a:t>
            </a:r>
          </a:p>
        </p:txBody>
      </p:sp>
      <p:pic>
        <p:nvPicPr>
          <p:cNvPr id="5" name="Picture 3" descr="ppinc200x50">
            <a:extLst>
              <a:ext uri="{FF2B5EF4-FFF2-40B4-BE49-F238E27FC236}">
                <a16:creationId xmlns:a16="http://schemas.microsoft.com/office/drawing/2014/main" id="{D937978C-E767-47C9-9863-C9C6F5340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429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EB6D-A039-4B3B-AB3F-1CB95346B7A2}"/>
              </a:ext>
            </a:extLst>
          </p:cNvPr>
          <p:cNvSpPr>
            <a:spLocks noGrp="1"/>
          </p:cNvSpPr>
          <p:nvPr>
            <p:ph type="title"/>
          </p:nvPr>
        </p:nvSpPr>
        <p:spPr>
          <a:xfrm>
            <a:off x="1484311" y="150830"/>
            <a:ext cx="10018713" cy="915970"/>
          </a:xfrm>
        </p:spPr>
        <p:txBody>
          <a:bodyPr>
            <a:normAutofit/>
          </a:bodyPr>
          <a:lstStyle/>
          <a:p>
            <a:r>
              <a:rPr lang="en-US" sz="2800" b="1" u="sng" dirty="0">
                <a:latin typeface="Baskerville Old Face" panose="02020602080505020303" pitchFamily="18" charset="0"/>
              </a:rPr>
              <a:t>LENDER LETTER LL-2020-07 </a:t>
            </a:r>
            <a:br>
              <a:rPr lang="en-US" sz="2800" b="1" u="sng" dirty="0">
                <a:latin typeface="Baskerville Old Face" panose="02020602080505020303" pitchFamily="18" charset="0"/>
              </a:rPr>
            </a:br>
            <a:r>
              <a:rPr lang="en-US" sz="2800" b="1" u="sng" dirty="0">
                <a:latin typeface="Baskerville Old Face" panose="02020602080505020303" pitchFamily="18" charset="0"/>
              </a:rPr>
              <a:t>COVID-19 PAYMENT DEFERRAL</a:t>
            </a:r>
          </a:p>
        </p:txBody>
      </p:sp>
      <p:sp>
        <p:nvSpPr>
          <p:cNvPr id="3" name="Content Placeholder 2">
            <a:extLst>
              <a:ext uri="{FF2B5EF4-FFF2-40B4-BE49-F238E27FC236}">
                <a16:creationId xmlns:a16="http://schemas.microsoft.com/office/drawing/2014/main" id="{351BEB21-5E58-4FEA-A577-F6E60721EACD}"/>
              </a:ext>
            </a:extLst>
          </p:cNvPr>
          <p:cNvSpPr>
            <a:spLocks noGrp="1"/>
          </p:cNvSpPr>
          <p:nvPr>
            <p:ph idx="1"/>
          </p:nvPr>
        </p:nvSpPr>
        <p:spPr>
          <a:xfrm>
            <a:off x="1484310" y="1244339"/>
            <a:ext cx="10018713" cy="4694548"/>
          </a:xfrm>
        </p:spPr>
        <p:txBody>
          <a:bodyPr>
            <a:normAutofit/>
          </a:bodyPr>
          <a:lstStyle/>
          <a:p>
            <a:pPr algn="just"/>
            <a:r>
              <a:rPr lang="en-US" sz="1800" b="1" dirty="0">
                <a:latin typeface="Baskerville Old Face" panose="02020602080505020303" pitchFamily="18" charset="0"/>
              </a:rPr>
              <a:t>First published May 13, 2020.  Last updated July 15, 2020.</a:t>
            </a:r>
          </a:p>
          <a:p>
            <a:pPr algn="just"/>
            <a:r>
              <a:rPr lang="en-US" sz="1800" b="1" dirty="0">
                <a:latin typeface="Baskerville Old Face" panose="02020602080505020303" pitchFamily="18" charset="0"/>
              </a:rPr>
              <a:t>While COVID-19 payment deferral is similar to the earlier payment deferral program, there are some differences.  Key differences include: </a:t>
            </a:r>
          </a:p>
          <a:p>
            <a:pPr marL="0" indent="0" algn="just">
              <a:buNone/>
            </a:pPr>
            <a:r>
              <a:rPr lang="en-US" sz="1800" b="1" dirty="0">
                <a:latin typeface="Baskerville Old Face" panose="02020602080505020303" pitchFamily="18" charset="0"/>
              </a:rPr>
              <a:t>	▪ The borrower has experienced a financial hardship resulting from COVID-19 that impacted their 	ability to make their monthly mortgage loan payment, which has been resolved. </a:t>
            </a:r>
          </a:p>
          <a:p>
            <a:pPr marL="0" indent="0" algn="just">
              <a:buNone/>
            </a:pPr>
            <a:r>
              <a:rPr lang="en-US" sz="1800" b="1" dirty="0">
                <a:latin typeface="Baskerville Old Face" panose="02020602080505020303" pitchFamily="18" charset="0"/>
              </a:rPr>
              <a:t>	▪ The mortgage loan must have been current or less than 31 days delinquent as of Mar. 1, 2020, the 	effective date of the National Emergency declaration related to COVID-19. </a:t>
            </a:r>
          </a:p>
          <a:p>
            <a:pPr marL="0" indent="0" algn="just">
              <a:buNone/>
            </a:pPr>
            <a:r>
              <a:rPr lang="en-US" sz="1800" b="1" dirty="0">
                <a:latin typeface="Baskerville Old Face" panose="02020602080505020303" pitchFamily="18" charset="0"/>
              </a:rPr>
              <a:t>	▪ The mortgage loan must be 31 or more days delinquent but less than or equal to 360 days delinquent 	as of the date of evaluation. </a:t>
            </a:r>
          </a:p>
          <a:p>
            <a:pPr marL="0" indent="0" algn="just">
              <a:buNone/>
            </a:pPr>
            <a:r>
              <a:rPr lang="en-US" sz="1800" b="1" dirty="0">
                <a:latin typeface="Baskerville Old Face" panose="02020602080505020303" pitchFamily="18" charset="0"/>
              </a:rPr>
              <a:t>	▪ Certain eligibility criteria are not applicable, such as time from mortgage loan origination and rolling 	delinquency parameters. </a:t>
            </a:r>
          </a:p>
          <a:p>
            <a:pPr marL="0" indent="0" algn="just">
              <a:buNone/>
            </a:pPr>
            <a:r>
              <a:rPr lang="en-US" sz="1800" b="1" dirty="0">
                <a:latin typeface="Baskerville Old Face" panose="02020602080505020303" pitchFamily="18" charset="0"/>
              </a:rPr>
              <a:t>	▪ The servicer must defer the delinquent principal and interest payments (P&amp;I) together with any 	allowable servicing advances paid to third parties as a result of the delinquency into the non-interest 	bearing balance. </a:t>
            </a:r>
          </a:p>
        </p:txBody>
      </p:sp>
      <p:pic>
        <p:nvPicPr>
          <p:cNvPr id="5" name="Picture 3" descr="ppinc200x50">
            <a:extLst>
              <a:ext uri="{FF2B5EF4-FFF2-40B4-BE49-F238E27FC236}">
                <a16:creationId xmlns:a16="http://schemas.microsoft.com/office/drawing/2014/main" id="{E0E18FB0-E73A-4805-B571-079A45314A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61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C1B5-D6F5-4420-8758-96320FBE5D70}"/>
              </a:ext>
            </a:extLst>
          </p:cNvPr>
          <p:cNvSpPr>
            <a:spLocks noGrp="1"/>
          </p:cNvSpPr>
          <p:nvPr>
            <p:ph type="title"/>
          </p:nvPr>
        </p:nvSpPr>
        <p:spPr>
          <a:xfrm>
            <a:off x="1484311" y="122549"/>
            <a:ext cx="10018713" cy="944252"/>
          </a:xfrm>
        </p:spPr>
        <p:txBody>
          <a:bodyPr>
            <a:noAutofit/>
          </a:bodyPr>
          <a:lstStyle/>
          <a:p>
            <a:r>
              <a:rPr lang="en-US" sz="3200" b="1" u="sng" dirty="0">
                <a:latin typeface="Baskerville Old Face" panose="02020602080505020303" pitchFamily="18" charset="0"/>
              </a:rPr>
              <a:t>LENDER LETTER LL-2020-07 </a:t>
            </a:r>
            <a:br>
              <a:rPr lang="en-US" sz="3200" b="1" u="sng" dirty="0">
                <a:latin typeface="Baskerville Old Face" panose="02020602080505020303" pitchFamily="18" charset="0"/>
              </a:rPr>
            </a:br>
            <a:r>
              <a:rPr lang="en-US" sz="3200" b="1" u="sng" dirty="0">
                <a:latin typeface="Baskerville Old Face" panose="02020602080505020303" pitchFamily="18" charset="0"/>
              </a:rPr>
              <a:t>COVID-19 PAYMENT DEFERRAL</a:t>
            </a:r>
            <a:endParaRPr lang="en-US" sz="3200" dirty="0"/>
          </a:p>
        </p:txBody>
      </p:sp>
      <p:sp>
        <p:nvSpPr>
          <p:cNvPr id="3" name="Content Placeholder 2">
            <a:extLst>
              <a:ext uri="{FF2B5EF4-FFF2-40B4-BE49-F238E27FC236}">
                <a16:creationId xmlns:a16="http://schemas.microsoft.com/office/drawing/2014/main" id="{E1BFE033-C964-4976-A706-122645D13851}"/>
              </a:ext>
            </a:extLst>
          </p:cNvPr>
          <p:cNvSpPr>
            <a:spLocks noGrp="1"/>
          </p:cNvSpPr>
          <p:nvPr>
            <p:ph idx="1"/>
          </p:nvPr>
        </p:nvSpPr>
        <p:spPr>
          <a:xfrm>
            <a:off x="1484310" y="1178351"/>
            <a:ext cx="10018713" cy="4769962"/>
          </a:xfrm>
        </p:spPr>
        <p:txBody>
          <a:bodyPr/>
          <a:lstStyle/>
          <a:p>
            <a:pPr algn="just"/>
            <a:r>
              <a:rPr lang="en-US" sz="2600" b="1" dirty="0">
                <a:latin typeface="Baskerville Old Face" panose="02020602080505020303" pitchFamily="18" charset="0"/>
              </a:rPr>
              <a:t>Under both deferral programs, the past-due amounts are deferred until the maturity of the mortgage (or refinance, payoff, or sale of property). </a:t>
            </a:r>
          </a:p>
          <a:p>
            <a:pPr algn="just"/>
            <a:r>
              <a:rPr lang="en-US" sz="2600" b="1" dirty="0">
                <a:latin typeface="Baskerville Old Face" panose="02020602080505020303" pitchFamily="18" charset="0"/>
              </a:rPr>
              <a:t>Any mod under these programs must be documented using approved FNMA/FHLMC documents only.</a:t>
            </a:r>
          </a:p>
          <a:p>
            <a:pPr algn="just"/>
            <a:r>
              <a:rPr lang="en-US" sz="2600" b="1" dirty="0">
                <a:latin typeface="Baskerville Old Face" panose="02020602080505020303" pitchFamily="18" charset="0"/>
              </a:rPr>
              <a:t>Under the COVID-19 Payment deferral, up to 12 months of P&amp;I can be deferred.  </a:t>
            </a:r>
          </a:p>
          <a:p>
            <a:pPr algn="just"/>
            <a:r>
              <a:rPr lang="en-US" sz="2600" b="1" dirty="0">
                <a:latin typeface="Baskerville Old Face" panose="02020602080505020303" pitchFamily="18" charset="0"/>
              </a:rPr>
              <a:t>This presents a potential issue for 50(a)(6) Texas home equity loans.</a:t>
            </a:r>
          </a:p>
          <a:p>
            <a:pPr lvl="1" algn="just"/>
            <a:r>
              <a:rPr lang="en-US" sz="2200" b="1" dirty="0">
                <a:latin typeface="Baskerville Old Face" panose="02020602080505020303" pitchFamily="18" charset="0"/>
              </a:rPr>
              <a:t>Both programs state that 50(a)(6) Texas home equity loans are eligible.</a:t>
            </a:r>
          </a:p>
          <a:p>
            <a:pPr lvl="1" algn="just"/>
            <a:r>
              <a:rPr lang="en-US" sz="2200" b="1" dirty="0">
                <a:latin typeface="Baskerville Old Face" panose="02020602080505020303" pitchFamily="18" charset="0"/>
              </a:rPr>
              <a:t>But the fact that the programs essentially create a balloon payment at loan maturity by deferring past-due amounts until then is a potential issue.  Balloon payments are not permitted on Texas home equity loans.  </a:t>
            </a:r>
          </a:p>
        </p:txBody>
      </p:sp>
      <p:pic>
        <p:nvPicPr>
          <p:cNvPr id="5" name="Picture 3" descr="ppinc200x50">
            <a:extLst>
              <a:ext uri="{FF2B5EF4-FFF2-40B4-BE49-F238E27FC236}">
                <a16:creationId xmlns:a16="http://schemas.microsoft.com/office/drawing/2014/main" id="{421F5245-9F93-42FE-B8F3-1D7052A5C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22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54B2F-7C40-4A47-AEA1-B33B3E16D8A1}"/>
              </a:ext>
            </a:extLst>
          </p:cNvPr>
          <p:cNvSpPr>
            <a:spLocks noGrp="1"/>
          </p:cNvSpPr>
          <p:nvPr>
            <p:ph type="title"/>
          </p:nvPr>
        </p:nvSpPr>
        <p:spPr>
          <a:xfrm>
            <a:off x="1484311" y="113123"/>
            <a:ext cx="10018713" cy="838200"/>
          </a:xfrm>
        </p:spPr>
        <p:txBody>
          <a:bodyPr>
            <a:normAutofit/>
          </a:bodyPr>
          <a:lstStyle/>
          <a:p>
            <a:r>
              <a:rPr lang="en-US" sz="3600" b="1" u="sng" dirty="0">
                <a:latin typeface="Baskerville Old Face" panose="02020602080505020303" pitchFamily="18" charset="0"/>
              </a:rPr>
              <a:t>TEXAS HOME EQUITY RULES UPDATE</a:t>
            </a:r>
          </a:p>
        </p:txBody>
      </p:sp>
      <p:pic>
        <p:nvPicPr>
          <p:cNvPr id="5" name="Picture 3" descr="ppinc200x50">
            <a:extLst>
              <a:ext uri="{FF2B5EF4-FFF2-40B4-BE49-F238E27FC236}">
                <a16:creationId xmlns:a16="http://schemas.microsoft.com/office/drawing/2014/main" id="{98A64F2F-CBBD-4FE0-85BC-B452C08B50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ome Equity Loans in Texas: An Overview - TexasLending.com">
            <a:extLst>
              <a:ext uri="{FF2B5EF4-FFF2-40B4-BE49-F238E27FC236}">
                <a16:creationId xmlns:a16="http://schemas.microsoft.com/office/drawing/2014/main" id="{137A5FC2-0FF3-48FE-8F54-6FAC96B8EAD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484311" y="1322784"/>
            <a:ext cx="3994138" cy="42232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xas Approves Revisions to Home Equity Loans | CLA (CliftonLarsonAllen)">
            <a:extLst>
              <a:ext uri="{FF2B5EF4-FFF2-40B4-BE49-F238E27FC236}">
                <a16:creationId xmlns:a16="http://schemas.microsoft.com/office/drawing/2014/main" id="{1AA7AC70-231E-4E46-9A47-D28B67D78C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2059" y="1312009"/>
            <a:ext cx="5375082" cy="432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782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026"/>
                                        </p:tgtEl>
                                      </p:cBhvr>
                                    </p:animEffect>
                                    <p:animScale>
                                      <p:cBhvr>
                                        <p:cTn id="7"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746F4-B3B8-47C9-93A9-930EB601140D}"/>
              </a:ext>
            </a:extLst>
          </p:cNvPr>
          <p:cNvSpPr>
            <a:spLocks noGrp="1"/>
          </p:cNvSpPr>
          <p:nvPr>
            <p:ph type="title"/>
          </p:nvPr>
        </p:nvSpPr>
        <p:spPr>
          <a:xfrm>
            <a:off x="1484311" y="113122"/>
            <a:ext cx="10018713" cy="838201"/>
          </a:xfrm>
        </p:spPr>
        <p:txBody>
          <a:bodyPr>
            <a:normAutofit/>
          </a:bodyPr>
          <a:lstStyle/>
          <a:p>
            <a:r>
              <a:rPr lang="en-US" sz="3600" b="1" u="sng" dirty="0">
                <a:latin typeface="Baskerville Old Face" panose="02020602080505020303" pitchFamily="18" charset="0"/>
              </a:rPr>
              <a:t>TEXAS HOME EQUITY RULES UPDATE</a:t>
            </a:r>
            <a:endParaRPr lang="en-US" sz="3600" dirty="0"/>
          </a:p>
        </p:txBody>
      </p:sp>
      <p:sp>
        <p:nvSpPr>
          <p:cNvPr id="3" name="Content Placeholder 2">
            <a:extLst>
              <a:ext uri="{FF2B5EF4-FFF2-40B4-BE49-F238E27FC236}">
                <a16:creationId xmlns:a16="http://schemas.microsoft.com/office/drawing/2014/main" id="{1D6420C1-3F46-4DD1-91ED-414B39FF1713}"/>
              </a:ext>
            </a:extLst>
          </p:cNvPr>
          <p:cNvSpPr>
            <a:spLocks noGrp="1"/>
          </p:cNvSpPr>
          <p:nvPr>
            <p:ph idx="1"/>
          </p:nvPr>
        </p:nvSpPr>
        <p:spPr>
          <a:xfrm>
            <a:off x="1484310" y="1773141"/>
            <a:ext cx="10018713" cy="4175172"/>
          </a:xfrm>
        </p:spPr>
        <p:txBody>
          <a:bodyPr/>
          <a:lstStyle/>
          <a:p>
            <a:pPr algn="just">
              <a:lnSpc>
                <a:spcPct val="107000"/>
              </a:lnSpc>
              <a:spcBef>
                <a:spcPts val="0"/>
              </a:spcBef>
              <a:spcAft>
                <a:spcPts val="800"/>
              </a:spcAft>
            </a:pPr>
            <a:r>
              <a:rPr lang="en-US" sz="1800" b="1" dirty="0">
                <a:effectLst/>
                <a:latin typeface="Baskerville Old Face" panose="02020602080505020303" pitchFamily="18" charset="0"/>
                <a:ea typeface="Calibri" panose="020F0502020204030204" pitchFamily="34" charset="0"/>
                <a:cs typeface="Times New Roman" panose="02020603050405020304" pitchFamily="18" charset="0"/>
              </a:rPr>
              <a:t>Texas Finance Commission and Texas Credit Union Commission (the “Commissions”) are charged with promulgating interpretations of the Texas home equity Constitutional provisions.  The Commissions’ interpretations of the Constitution are legally significant because they provide a safe harbor for lenders making home equity loans in Texas that comply with the interpretations.</a:t>
            </a:r>
          </a:p>
          <a:p>
            <a:pPr marL="0" indent="0" algn="just">
              <a:lnSpc>
                <a:spcPct val="107000"/>
              </a:lnSpc>
              <a:spcBef>
                <a:spcPts val="0"/>
              </a:spcBef>
              <a:spcAft>
                <a:spcPts val="800"/>
              </a:spcAft>
              <a:buNone/>
            </a:pPr>
            <a:endParaRPr lang="en-US" sz="18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fr-FR" sz="1800" b="1" u="sng" dirty="0">
                <a:effectLst/>
                <a:latin typeface="Baskerville Old Face" panose="02020602080505020303" pitchFamily="18" charset="0"/>
                <a:ea typeface="Calibri" panose="020F0502020204030204" pitchFamily="34" charset="0"/>
                <a:cs typeface="Times New Roman" panose="02020603050405020304" pitchFamily="18" charset="0"/>
              </a:rPr>
              <a:t>Texas Constitution, Article XVI, Section 50(u)</a:t>
            </a:r>
            <a:endParaRPr lang="en-US" sz="18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0" lvl="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dirty="0">
                <a:solidFill>
                  <a:srgbClr val="000000"/>
                </a:solidFill>
                <a:effectLst/>
                <a:latin typeface="Baskerville Old Face" panose="02020602080505020303" pitchFamily="18" charset="0"/>
                <a:ea typeface="Times New Roman" panose="02020603050405020304" pitchFamily="18" charset="0"/>
              </a:rPr>
              <a:t>	</a:t>
            </a:r>
            <a:r>
              <a:rPr lang="en-US" sz="1600" b="1" i="1" dirty="0">
                <a:solidFill>
                  <a:srgbClr val="000000"/>
                </a:solidFill>
                <a:effectLst/>
                <a:latin typeface="Baskerville Old Face" panose="02020602080505020303" pitchFamily="18" charset="0"/>
                <a:ea typeface="Times New Roman" panose="02020603050405020304" pitchFamily="18" charset="0"/>
              </a:rPr>
              <a:t>(u)  The legislature may by statute delegate one or more state agencies the power to interpret 	Subsections (a)(5)-	(a)(7), (e)-(p), and (t), of this section. An act or omission does not violate a provision 	included in those 	subsections if the act or omission conforms to an interpretation of the provision that 	is:</a:t>
            </a:r>
            <a:endParaRPr lang="en-US" sz="1600" b="1" i="1" dirty="0">
              <a:effectLst/>
              <a:latin typeface="Baskerville Old Face" panose="02020602080505020303" pitchFamily="18" charset="0"/>
              <a:ea typeface="Times New Roman" panose="02020603050405020304" pitchFamily="18" charset="0"/>
            </a:endParaRPr>
          </a:p>
          <a:p>
            <a:pPr marL="0" marR="0" lvl="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i="1" dirty="0">
                <a:solidFill>
                  <a:srgbClr val="000000"/>
                </a:solidFill>
                <a:effectLst/>
                <a:latin typeface="Baskerville Old Face" panose="02020602080505020303" pitchFamily="18" charset="0"/>
                <a:ea typeface="Times New Roman" panose="02020603050405020304" pitchFamily="18" charset="0"/>
              </a:rPr>
              <a:t>		(1)  in effect at the time of the act or omission; and</a:t>
            </a:r>
            <a:endParaRPr lang="en-US" sz="1600" b="1" i="1" dirty="0">
              <a:effectLst/>
              <a:latin typeface="Baskerville Old Face" panose="02020602080505020303" pitchFamily="18" charset="0"/>
              <a:ea typeface="Times New Roman" panose="02020603050405020304" pitchFamily="18" charset="0"/>
            </a:endParaRPr>
          </a:p>
          <a:p>
            <a:pPr marL="0" marR="0" lvl="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i="1" dirty="0">
                <a:solidFill>
                  <a:srgbClr val="000000"/>
                </a:solidFill>
                <a:effectLst/>
                <a:latin typeface="Baskerville Old Face" panose="02020602080505020303" pitchFamily="18" charset="0"/>
                <a:ea typeface="Times New Roman" panose="02020603050405020304" pitchFamily="18" charset="0"/>
              </a:rPr>
              <a:t>		(2)  made by a state agency to which the power of interpretation is delegated as provided by this 				subsection or by an appellate court of this state or the United States.</a:t>
            </a:r>
          </a:p>
          <a:p>
            <a:pPr marL="0" marR="0" lvl="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600" i="1" dirty="0">
              <a:effectLst/>
              <a:latin typeface="Baskerville Old Face" panose="02020602080505020303" pitchFamily="18" charset="0"/>
              <a:ea typeface="Times New Roman" panose="02020603050405020304" pitchFamily="18" charset="0"/>
            </a:endParaRPr>
          </a:p>
          <a:p>
            <a:pPr marL="0" marR="0" algn="just">
              <a:lnSpc>
                <a:spcPct val="107000"/>
              </a:lnSpc>
              <a:spcBef>
                <a:spcPts val="0"/>
              </a:spcBef>
              <a:spcAft>
                <a:spcPts val="800"/>
              </a:spcAft>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  </a:t>
            </a:r>
            <a:r>
              <a:rPr lang="en-US" sz="1800" b="1" dirty="0">
                <a:effectLst/>
                <a:latin typeface="Baskerville Old Face" panose="02020602080505020303" pitchFamily="18" charset="0"/>
                <a:ea typeface="Calibri" panose="020F0502020204030204" pitchFamily="34" charset="0"/>
                <a:cs typeface="Times New Roman" panose="02020603050405020304" pitchFamily="18" charset="0"/>
              </a:rPr>
              <a:t>The Commissions’ interpretations are published in the Texas Administrative Code at 7 T.A.C. 153, </a:t>
            </a:r>
            <a:r>
              <a:rPr lang="en-US" sz="1800" b="1" i="1" dirty="0">
                <a:effectLst/>
                <a:latin typeface="Baskerville Old Face" panose="02020602080505020303" pitchFamily="18" charset="0"/>
                <a:ea typeface="Calibri" panose="020F0502020204030204" pitchFamily="34" charset="0"/>
                <a:cs typeface="Times New Roman" panose="02020603050405020304" pitchFamily="18" charset="0"/>
              </a:rPr>
              <a:t>et       	seq.</a:t>
            </a:r>
            <a:r>
              <a:rPr lang="en-US" sz="1800" b="1" dirty="0">
                <a:effectLst/>
                <a:latin typeface="Baskerville Old Face" panose="02020602080505020303" pitchFamily="18" charset="0"/>
                <a:ea typeface="Calibri" panose="020F0502020204030204" pitchFamily="34" charset="0"/>
                <a:cs typeface="Times New Roman" panose="02020603050405020304" pitchFamily="18" charset="0"/>
              </a:rPr>
              <a:t> The Texas Government Code requires the Commissions to review and consider amendments to 	their home equity interpretations every four years.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03DB1C0E-F6D0-44B5-AD67-9501E9755B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80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F0E3-AA25-4EF6-824B-92BF9C834029}"/>
              </a:ext>
            </a:extLst>
          </p:cNvPr>
          <p:cNvSpPr>
            <a:spLocks noGrp="1"/>
          </p:cNvSpPr>
          <p:nvPr>
            <p:ph type="title"/>
          </p:nvPr>
        </p:nvSpPr>
        <p:spPr>
          <a:xfrm>
            <a:off x="1484311" y="94269"/>
            <a:ext cx="10018713" cy="972532"/>
          </a:xfrm>
        </p:spPr>
        <p:txBody>
          <a:bodyPr>
            <a:normAutofit/>
          </a:bodyPr>
          <a:lstStyle/>
          <a:p>
            <a:r>
              <a:rPr lang="en-US" sz="3600" b="1" u="sng" dirty="0">
                <a:latin typeface="Baskerville Old Face" panose="02020602080505020303" pitchFamily="18" charset="0"/>
              </a:rPr>
              <a:t>TEXAS HOME EQUITY RULES UPDATE</a:t>
            </a:r>
            <a:endParaRPr lang="en-US" sz="3600" dirty="0"/>
          </a:p>
        </p:txBody>
      </p:sp>
      <p:sp>
        <p:nvSpPr>
          <p:cNvPr id="3" name="Content Placeholder 2">
            <a:extLst>
              <a:ext uri="{FF2B5EF4-FFF2-40B4-BE49-F238E27FC236}">
                <a16:creationId xmlns:a16="http://schemas.microsoft.com/office/drawing/2014/main" id="{23DF4D9B-8AE6-40B5-BD99-1A226B835077}"/>
              </a:ext>
            </a:extLst>
          </p:cNvPr>
          <p:cNvSpPr>
            <a:spLocks noGrp="1"/>
          </p:cNvSpPr>
          <p:nvPr>
            <p:ph idx="1"/>
          </p:nvPr>
        </p:nvSpPr>
        <p:spPr>
          <a:xfrm>
            <a:off x="1484310" y="1066802"/>
            <a:ext cx="10018713" cy="4952998"/>
          </a:xfrm>
        </p:spPr>
        <p:txBody>
          <a:bodyPr/>
          <a:lstStyle/>
          <a:p>
            <a:pPr marL="0" marR="0" algn="just">
              <a:lnSpc>
                <a:spcPct val="107000"/>
              </a:lnSpc>
              <a:spcBef>
                <a:spcPts val="0"/>
              </a:spcBef>
              <a:spcAft>
                <a:spcPts val="800"/>
              </a:spcAft>
            </a:pP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A lot has happened over the past four years that the Commissions needed to consider in their 2020 review:</a:t>
            </a:r>
          </a:p>
          <a:p>
            <a:pPr marL="457200" lvl="1" algn="just">
              <a:lnSpc>
                <a:spcPct val="107000"/>
              </a:lnSpc>
              <a:spcBef>
                <a:spcPts val="0"/>
              </a:spcBef>
              <a:spcAft>
                <a:spcPts val="800"/>
              </a:spcAft>
            </a:pP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COVID-19, Hurricane Harvey, and </a:t>
            </a:r>
            <a:r>
              <a:rPr lang="en-US" b="1" dirty="0">
                <a:latin typeface="Baskerville Old Face" panose="02020602080505020303" pitchFamily="18" charset="0"/>
                <a:ea typeface="Calibri" panose="020F0502020204030204" pitchFamily="34" charset="0"/>
                <a:cs typeface="Times New Roman" panose="02020603050405020304" pitchFamily="18" charset="0"/>
              </a:rPr>
              <a:t>lenders’ ability to accommodate distressed borrowers via deferrals and mods.</a:t>
            </a:r>
          </a:p>
          <a:p>
            <a:pPr marL="457200" lvl="1" algn="just">
              <a:lnSpc>
                <a:spcPct val="107000"/>
              </a:lnSpc>
              <a:spcBef>
                <a:spcPts val="0"/>
              </a:spcBef>
              <a:spcAft>
                <a:spcPts val="800"/>
              </a:spcAft>
            </a:pP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COVI</a:t>
            </a:r>
            <a:r>
              <a:rPr lang="en-US" b="1" dirty="0">
                <a:latin typeface="Baskerville Old Face" panose="02020602080505020303" pitchFamily="18" charset="0"/>
                <a:ea typeface="Calibri" panose="020F0502020204030204" pitchFamily="34" charset="0"/>
                <a:cs typeface="Times New Roman" panose="02020603050405020304" pitchFamily="18" charset="0"/>
              </a:rPr>
              <a:t>D-19 and social distancing impact on the place of closing requirements for Texas home equity loans.</a:t>
            </a:r>
          </a:p>
          <a:p>
            <a:pPr marL="457200" lvl="1" algn="just">
              <a:lnSpc>
                <a:spcPct val="107000"/>
              </a:lnSpc>
              <a:spcBef>
                <a:spcPts val="0"/>
              </a:spcBef>
              <a:spcAft>
                <a:spcPts val="800"/>
              </a:spcAft>
            </a:pP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 The Houston COA opinion in </a:t>
            </a:r>
            <a:r>
              <a:rPr lang="en-US" b="1" i="1" dirty="0">
                <a:effectLst/>
                <a:latin typeface="Baskerville Old Face" panose="02020602080505020303" pitchFamily="18" charset="0"/>
                <a:ea typeface="Calibri" panose="020F0502020204030204" pitchFamily="34" charset="0"/>
                <a:cs typeface="Times New Roman" panose="02020603050405020304" pitchFamily="18" charset="0"/>
              </a:rPr>
              <a:t>Hutto</a:t>
            </a: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 that cast some doubt on lenders’ practice of signing the acknowledgment of fair market value form after closing.  </a:t>
            </a:r>
          </a:p>
          <a:p>
            <a:pPr marL="171450" lvl="1" indent="0" algn="just">
              <a:lnSpc>
                <a:spcPct val="107000"/>
              </a:lnSpc>
              <a:spcBef>
                <a:spcPts val="0"/>
              </a:spcBef>
              <a:spcAft>
                <a:spcPts val="800"/>
              </a:spcAft>
              <a:buNone/>
            </a:pPr>
            <a:endParaRPr lang="en-US" dirty="0">
              <a:effectLst/>
              <a:latin typeface="Baskerville Old Face" panose="02020602080505020303" pitchFamily="18" charset="0"/>
              <a:ea typeface="Calibri" panose="020F0502020204030204" pitchFamily="34" charset="0"/>
              <a:cs typeface="Times New Roman" panose="02020603050405020304" pitchFamily="18" charset="0"/>
            </a:endParaRPr>
          </a:p>
          <a:p>
            <a:r>
              <a:rPr lang="en-US" b="1" dirty="0">
                <a:latin typeface="Baskerville Old Face" panose="02020602080505020303" pitchFamily="18" charset="0"/>
              </a:rPr>
              <a:t>In their </a:t>
            </a:r>
            <a:r>
              <a:rPr lang="en-US" b="1">
                <a:latin typeface="Baskerville Old Face" panose="02020602080505020303" pitchFamily="18" charset="0"/>
              </a:rPr>
              <a:t>August 2020 meetings</a:t>
            </a:r>
            <a:r>
              <a:rPr lang="en-US" b="1" dirty="0">
                <a:latin typeface="Baskerville Old Face" panose="02020602080505020303" pitchFamily="18" charset="0"/>
              </a:rPr>
              <a:t>, the Commissions proposed several home equity rule changes:</a:t>
            </a:r>
          </a:p>
        </p:txBody>
      </p:sp>
      <p:pic>
        <p:nvPicPr>
          <p:cNvPr id="5" name="Picture 3" descr="ppinc200x50">
            <a:extLst>
              <a:ext uri="{FF2B5EF4-FFF2-40B4-BE49-F238E27FC236}">
                <a16:creationId xmlns:a16="http://schemas.microsoft.com/office/drawing/2014/main" id="{AA726511-2C89-4F13-962B-E469626AE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97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9BDD-9CBF-43D6-8DE1-A15CC596A804}"/>
              </a:ext>
            </a:extLst>
          </p:cNvPr>
          <p:cNvSpPr>
            <a:spLocks noGrp="1"/>
          </p:cNvSpPr>
          <p:nvPr>
            <p:ph type="title"/>
          </p:nvPr>
        </p:nvSpPr>
        <p:spPr>
          <a:xfrm>
            <a:off x="1484311" y="122549"/>
            <a:ext cx="10018713" cy="944252"/>
          </a:xfrm>
        </p:spPr>
        <p:txBody>
          <a:bodyPr>
            <a:normAutofit/>
          </a:bodyPr>
          <a:lstStyle/>
          <a:p>
            <a:r>
              <a:rPr lang="en-US" sz="3600" b="1" u="sng" dirty="0">
                <a:latin typeface="Baskerville Old Face" panose="02020602080505020303" pitchFamily="18" charset="0"/>
              </a:rPr>
              <a:t>TEXAS HOME EQUITY RULES UPDATE</a:t>
            </a:r>
            <a:endParaRPr lang="en-US" sz="3600" dirty="0"/>
          </a:p>
        </p:txBody>
      </p:sp>
      <p:sp>
        <p:nvSpPr>
          <p:cNvPr id="3" name="Content Placeholder 2">
            <a:extLst>
              <a:ext uri="{FF2B5EF4-FFF2-40B4-BE49-F238E27FC236}">
                <a16:creationId xmlns:a16="http://schemas.microsoft.com/office/drawing/2014/main" id="{28EC9C1D-4247-401A-86F3-5ACD72E953DB}"/>
              </a:ext>
            </a:extLst>
          </p:cNvPr>
          <p:cNvSpPr>
            <a:spLocks noGrp="1"/>
          </p:cNvSpPr>
          <p:nvPr>
            <p:ph idx="1"/>
          </p:nvPr>
        </p:nvSpPr>
        <p:spPr>
          <a:xfrm>
            <a:off x="1484310" y="1187777"/>
            <a:ext cx="10018713" cy="4832023"/>
          </a:xfrm>
        </p:spPr>
        <p:txBody>
          <a:bodyPr>
            <a:noAutofit/>
          </a:bodyPr>
          <a:lstStyle/>
          <a:p>
            <a:pPr marL="457200" marR="0" algn="just">
              <a:lnSpc>
                <a:spcPct val="107000"/>
              </a:lnSpc>
              <a:spcBef>
                <a:spcPts val="0"/>
              </a:spcBef>
              <a:spcAft>
                <a:spcPts val="0"/>
              </a:spcAft>
            </a:pPr>
            <a:r>
              <a:rPr lang="en-US" sz="1900" b="1" dirty="0">
                <a:effectLst/>
                <a:latin typeface="Baskerville Old Face" panose="02020602080505020303" pitchFamily="18" charset="0"/>
                <a:ea typeface="Calibri" panose="020F0502020204030204" pitchFamily="34" charset="0"/>
                <a:cs typeface="Calibri" panose="020F0502020204030204" pitchFamily="34" charset="0"/>
              </a:rPr>
              <a:t>Proposed new Section 153.11 – Repayment Schedule</a:t>
            </a: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900" dirty="0">
                <a:effectLst/>
                <a:latin typeface="Baskerville Old Face" panose="02020602080505020303" pitchFamily="18" charset="0"/>
                <a:ea typeface="Calibri" panose="020F0502020204030204" pitchFamily="34" charset="0"/>
                <a:cs typeface="Calibri" panose="020F0502020204030204" pitchFamily="34" charset="0"/>
              </a:rPr>
              <a:t>New §153.11(1) would explain that the constitutional repayment schedule requirements apply </a:t>
            </a:r>
            <a:r>
              <a:rPr lang="en-US" sz="1900" i="1" u="sng" dirty="0">
                <a:effectLst/>
                <a:latin typeface="Baskerville Old Face" panose="02020602080505020303" pitchFamily="18" charset="0"/>
                <a:ea typeface="Calibri" panose="020F0502020204030204" pitchFamily="34" charset="0"/>
                <a:cs typeface="Calibri" panose="020F0502020204030204" pitchFamily="34" charset="0"/>
              </a:rPr>
              <a:t>at closing</a:t>
            </a:r>
            <a:r>
              <a:rPr lang="en-US" sz="1900" dirty="0">
                <a:effectLst/>
                <a:latin typeface="Baskerville Old Face" panose="02020602080505020303" pitchFamily="18" charset="0"/>
                <a:ea typeface="Calibri" panose="020F0502020204030204" pitchFamily="34" charset="0"/>
                <a:cs typeface="Calibri" panose="020F0502020204030204" pitchFamily="34" charset="0"/>
              </a:rPr>
              <a:t>, and thus do not prohibit a lender from agreeing with the borrower to certain modifications.</a:t>
            </a:r>
          </a:p>
          <a:p>
            <a:pPr marL="457200" marR="0" algn="just">
              <a:lnSpc>
                <a:spcPct val="107000"/>
              </a:lnSpc>
              <a:spcBef>
                <a:spcPts val="0"/>
              </a:spcBef>
              <a:spcAft>
                <a:spcPts val="0"/>
              </a:spcAft>
            </a:pPr>
            <a:endParaRPr lang="en-US" sz="1900" dirty="0">
              <a:latin typeface="Baskerville Old Face" panose="02020602080505020303" pitchFamily="18" charset="0"/>
              <a:ea typeface="Calibri" panose="020F0502020204030204" pitchFamily="34" charset="0"/>
              <a:cs typeface="Calibri" panose="020F0502020204030204" pitchFamily="34" charset="0"/>
            </a:endParaRPr>
          </a:p>
          <a:p>
            <a:pPr marL="914400" lvl="1" algn="just">
              <a:lnSpc>
                <a:spcPct val="107000"/>
              </a:lnSpc>
              <a:spcBef>
                <a:spcPts val="0"/>
              </a:spcBef>
              <a:spcAft>
                <a:spcPts val="0"/>
              </a:spcAft>
            </a:pPr>
            <a:r>
              <a:rPr lang="en-US" sz="1900" dirty="0">
                <a:effectLst/>
                <a:latin typeface="Baskerville Old Face" panose="02020602080505020303" pitchFamily="18" charset="0"/>
                <a:ea typeface="Calibri" panose="020F0502020204030204" pitchFamily="34" charset="0"/>
                <a:cs typeface="Calibri" panose="020F0502020204030204" pitchFamily="34" charset="0"/>
              </a:rPr>
              <a:t>A modification may include a deferment of the original obligation and may include capitalization of amounts that are past due under the home equity loan agreement. This proposal is based on the Texas Supreme Court decision in </a:t>
            </a:r>
            <a:r>
              <a:rPr lang="en-US" sz="1900" i="1" dirty="0">
                <a:effectLst/>
                <a:latin typeface="Baskerville Old Face" panose="02020602080505020303" pitchFamily="18" charset="0"/>
                <a:ea typeface="Calibri" panose="020F0502020204030204" pitchFamily="34" charset="0"/>
                <a:cs typeface="Calibri" panose="020F0502020204030204" pitchFamily="34" charset="0"/>
              </a:rPr>
              <a:t>Sims v. Carrington </a:t>
            </a:r>
            <a:r>
              <a:rPr lang="en-US" sz="1900" i="1" dirty="0" err="1">
                <a:effectLst/>
                <a:latin typeface="Baskerville Old Face" panose="02020602080505020303" pitchFamily="18" charset="0"/>
                <a:ea typeface="Calibri" panose="020F0502020204030204" pitchFamily="34" charset="0"/>
                <a:cs typeface="Calibri" panose="020F0502020204030204" pitchFamily="34" charset="0"/>
              </a:rPr>
              <a:t>Mortg</a:t>
            </a:r>
            <a:r>
              <a:rPr lang="en-US" sz="1900" i="1" dirty="0">
                <a:effectLst/>
                <a:latin typeface="Baskerville Old Face" panose="02020602080505020303" pitchFamily="18" charset="0"/>
                <a:ea typeface="Calibri" panose="020F0502020204030204" pitchFamily="34" charset="0"/>
                <a:cs typeface="Calibri" panose="020F0502020204030204" pitchFamily="34" charset="0"/>
              </a:rPr>
              <a:t>. Servs., LLC</a:t>
            </a:r>
            <a:r>
              <a:rPr lang="en-US" sz="1900" dirty="0">
                <a:effectLst/>
                <a:latin typeface="Baskerville Old Face" panose="02020602080505020303" pitchFamily="18" charset="0"/>
                <a:ea typeface="Calibri" panose="020F0502020204030204" pitchFamily="34" charset="0"/>
                <a:cs typeface="Calibri" panose="020F0502020204030204" pitchFamily="34" charset="0"/>
              </a:rPr>
              <a:t>, 440 S.W.3d 10 (2014). </a:t>
            </a:r>
          </a:p>
          <a:p>
            <a:pPr marL="171450" marR="0" indent="0" algn="just">
              <a:lnSpc>
                <a:spcPct val="107000"/>
              </a:lnSpc>
              <a:spcBef>
                <a:spcPts val="0"/>
              </a:spcBef>
              <a:spcAft>
                <a:spcPts val="0"/>
              </a:spcAft>
              <a:buNone/>
            </a:pPr>
            <a:endParaRPr lang="en-US" sz="1900" dirty="0">
              <a:effectLst/>
              <a:latin typeface="Baskerville Old Face" panose="02020602080505020303" pitchFamily="18" charset="0"/>
              <a:ea typeface="Calibri" panose="020F0502020204030204" pitchFamily="34" charset="0"/>
              <a:cs typeface="Calibri" panose="020F0502020204030204" pitchFamily="34" charset="0"/>
            </a:endParaRPr>
          </a:p>
          <a:p>
            <a:pPr marL="457200" marR="0" algn="just">
              <a:lnSpc>
                <a:spcPct val="107000"/>
              </a:lnSpc>
              <a:spcBef>
                <a:spcPts val="0"/>
              </a:spcBef>
              <a:spcAft>
                <a:spcPts val="0"/>
              </a:spcAft>
            </a:pPr>
            <a:r>
              <a:rPr lang="en-US" sz="1900" b="1" dirty="0">
                <a:effectLst/>
                <a:latin typeface="Baskerville Old Face" panose="02020602080505020303" pitchFamily="18" charset="0"/>
                <a:ea typeface="Calibri" panose="020F0502020204030204" pitchFamily="34" charset="0"/>
                <a:cs typeface="Calibri" panose="020F0502020204030204" pitchFamily="34" charset="0"/>
              </a:rPr>
              <a:t>Proposed amendment to Section 153.11 – Repayment Schedule </a:t>
            </a: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171450" marR="0" indent="0" algn="just">
              <a:lnSpc>
                <a:spcPct val="107000"/>
              </a:lnSpc>
              <a:spcBef>
                <a:spcPts val="0"/>
              </a:spcBef>
              <a:spcAft>
                <a:spcPts val="0"/>
              </a:spcAft>
              <a:buNone/>
            </a:pP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900" dirty="0">
                <a:latin typeface="Baskerville Old Face" panose="02020602080505020303" pitchFamily="18" charset="0"/>
                <a:ea typeface="Calibri" panose="020F0502020204030204" pitchFamily="34" charset="0"/>
                <a:cs typeface="Calibri" panose="020F0502020204030204" pitchFamily="34" charset="0"/>
              </a:rPr>
              <a:t>A</a:t>
            </a:r>
            <a:r>
              <a:rPr lang="en-US" sz="1900" dirty="0">
                <a:effectLst/>
                <a:latin typeface="Baskerville Old Face" panose="02020602080505020303" pitchFamily="18" charset="0"/>
                <a:ea typeface="Calibri" panose="020F0502020204030204" pitchFamily="34" charset="0"/>
                <a:cs typeface="Calibri" panose="020F0502020204030204" pitchFamily="34" charset="0"/>
              </a:rPr>
              <a:t> modification does not affect the requirement that payments must begin no later than two months from the date the extension of credit is made.  The two month first payment requirement applies only at </a:t>
            </a:r>
            <a:r>
              <a:rPr lang="en-US" sz="1900" i="1" u="sng" dirty="0">
                <a:effectLst/>
                <a:latin typeface="Baskerville Old Face" panose="02020602080505020303" pitchFamily="18" charset="0"/>
                <a:ea typeface="Calibri" panose="020F0502020204030204" pitchFamily="34" charset="0"/>
                <a:cs typeface="Calibri" panose="020F0502020204030204" pitchFamily="34" charset="0"/>
              </a:rPr>
              <a:t>the closing</a:t>
            </a:r>
            <a:r>
              <a:rPr lang="en-US" sz="1900" dirty="0">
                <a:effectLst/>
                <a:latin typeface="Baskerville Old Face" panose="02020602080505020303" pitchFamily="18" charset="0"/>
                <a:ea typeface="Calibri" panose="020F0502020204030204" pitchFamily="34" charset="0"/>
                <a:cs typeface="Calibri" panose="020F0502020204030204" pitchFamily="34" charset="0"/>
              </a:rPr>
              <a:t> of the home equity loan. </a:t>
            </a:r>
            <a:endParaRPr lang="en-US" sz="1900"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98536AD6-50AC-4444-956F-9FCFB0AE4E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83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E48FE-A64E-4594-BA2C-65F522472445}"/>
              </a:ext>
            </a:extLst>
          </p:cNvPr>
          <p:cNvSpPr>
            <a:spLocks noGrp="1"/>
          </p:cNvSpPr>
          <p:nvPr>
            <p:ph type="title"/>
          </p:nvPr>
        </p:nvSpPr>
        <p:spPr>
          <a:xfrm>
            <a:off x="1484311" y="122548"/>
            <a:ext cx="10018713" cy="838201"/>
          </a:xfrm>
        </p:spPr>
        <p:txBody>
          <a:bodyPr>
            <a:normAutofit/>
          </a:bodyPr>
          <a:lstStyle/>
          <a:p>
            <a:r>
              <a:rPr lang="en-US" sz="3400" b="1" u="sng" dirty="0">
                <a:latin typeface="Baskerville Old Face" panose="02020602080505020303" pitchFamily="18" charset="0"/>
              </a:rPr>
              <a:t>TEXAS HOME EQUITY RULES UPDATE</a:t>
            </a:r>
            <a:endParaRPr lang="en-US" sz="3400" dirty="0"/>
          </a:p>
        </p:txBody>
      </p:sp>
      <p:sp>
        <p:nvSpPr>
          <p:cNvPr id="3" name="Content Placeholder 2">
            <a:extLst>
              <a:ext uri="{FF2B5EF4-FFF2-40B4-BE49-F238E27FC236}">
                <a16:creationId xmlns:a16="http://schemas.microsoft.com/office/drawing/2014/main" id="{E6B1836B-1667-4EAB-BA79-187E9C3C052D}"/>
              </a:ext>
            </a:extLst>
          </p:cNvPr>
          <p:cNvSpPr>
            <a:spLocks noGrp="1"/>
          </p:cNvSpPr>
          <p:nvPr>
            <p:ph idx="1"/>
          </p:nvPr>
        </p:nvSpPr>
        <p:spPr>
          <a:xfrm>
            <a:off x="1484310" y="2045615"/>
            <a:ext cx="10018713" cy="3864989"/>
          </a:xfrm>
        </p:spPr>
        <p:txBody>
          <a:bodyPr/>
          <a:lstStyle/>
          <a:p>
            <a:pPr marL="457200" marR="0" algn="just">
              <a:lnSpc>
                <a:spcPct val="107000"/>
              </a:lnSpc>
              <a:spcBef>
                <a:spcPts val="0"/>
              </a:spcBef>
              <a:spcAft>
                <a:spcPts val="0"/>
              </a:spcAft>
            </a:pPr>
            <a:r>
              <a:rPr lang="en-US" sz="1900" b="1" dirty="0">
                <a:effectLst/>
                <a:latin typeface="Baskerville Old Face" panose="02020602080505020303" pitchFamily="18" charset="0"/>
                <a:ea typeface="Calibri" panose="020F0502020204030204" pitchFamily="34" charset="0"/>
                <a:cs typeface="Calibri" panose="020F0502020204030204" pitchFamily="34" charset="0"/>
              </a:rPr>
              <a:t>Proposed amendments to §153.14 – One Year Prohibition</a:t>
            </a: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900" dirty="0">
                <a:effectLst/>
                <a:latin typeface="Baskerville Old Face" panose="02020602080505020303" pitchFamily="18" charset="0"/>
                <a:ea typeface="Calibri" panose="020F0502020204030204" pitchFamily="34" charset="0"/>
                <a:cs typeface="Calibri" panose="020F0502020204030204" pitchFamily="34" charset="0"/>
              </a:rPr>
              <a:t>The Texas Constitution prohibits a home equity loan from being closed within one year after another home equity loan on the same property but includes an exception for a state of emergency declared by the President of the United States or the Governor of Texas. </a:t>
            </a:r>
          </a:p>
          <a:p>
            <a:pPr marL="914400" lvl="1" algn="just">
              <a:lnSpc>
                <a:spcPct val="107000"/>
              </a:lnSpc>
              <a:spcBef>
                <a:spcPts val="0"/>
              </a:spcBef>
              <a:spcAft>
                <a:spcPts val="0"/>
              </a:spcAft>
            </a:pPr>
            <a:endParaRPr lang="en-US" sz="1900" dirty="0">
              <a:effectLst/>
              <a:latin typeface="Baskerville Old Face" panose="02020602080505020303" pitchFamily="18" charset="0"/>
              <a:ea typeface="Calibri" panose="020F0502020204030204" pitchFamily="34" charset="0"/>
              <a:cs typeface="Calibri" panose="020F0502020204030204" pitchFamily="34" charset="0"/>
            </a:endParaRPr>
          </a:p>
          <a:p>
            <a:pPr marL="914400" lvl="1" algn="just">
              <a:lnSpc>
                <a:spcPct val="107000"/>
              </a:lnSpc>
              <a:spcBef>
                <a:spcPts val="0"/>
              </a:spcBef>
              <a:spcAft>
                <a:spcPts val="0"/>
              </a:spcAft>
            </a:pPr>
            <a:r>
              <a:rPr lang="en-US" sz="1900" dirty="0">
                <a:effectLst/>
                <a:latin typeface="Baskerville Old Face" panose="02020602080505020303" pitchFamily="18" charset="0"/>
                <a:ea typeface="Calibri" panose="020F0502020204030204" pitchFamily="34" charset="0"/>
                <a:cs typeface="Calibri" panose="020F0502020204030204" pitchFamily="34" charset="0"/>
              </a:rPr>
              <a:t>Proposed amendments to 153.14 would explain that a state of emergency as set forth in the Texas Constitution includes both a national state of emergency declared by the President of the United States under federal law or a state of disaster declared by the Governor of Texas under Texas law.</a:t>
            </a:r>
          </a:p>
          <a:p>
            <a:pPr marL="914400" lvl="1" algn="just">
              <a:lnSpc>
                <a:spcPct val="107000"/>
              </a:lnSpc>
              <a:spcBef>
                <a:spcPts val="0"/>
              </a:spcBef>
              <a:spcAft>
                <a:spcPts val="0"/>
              </a:spcAft>
            </a:pP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1900" b="1" dirty="0">
                <a:effectLst/>
                <a:latin typeface="Baskerville Old Face" panose="02020602080505020303" pitchFamily="18" charset="0"/>
                <a:ea typeface="Calibri" panose="020F0502020204030204" pitchFamily="34" charset="0"/>
                <a:cs typeface="Calibri" panose="020F0502020204030204" pitchFamily="34" charset="0"/>
              </a:rPr>
              <a:t>Proposed amendments to §153.15 – Location of Closing</a:t>
            </a: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900" dirty="0">
                <a:effectLst/>
                <a:latin typeface="Baskerville Old Face" panose="02020602080505020303" pitchFamily="18" charset="0"/>
                <a:ea typeface="Calibri" panose="020F0502020204030204" pitchFamily="34" charset="0"/>
                <a:cs typeface="Calibri" panose="020F0502020204030204" pitchFamily="34" charset="0"/>
              </a:rPr>
              <a:t>To facilitate social distancing, the proposed amendments to §153.15 would explain that a closing may occur in any area located at the permanent physical address of the lender, attorney, or title company.  For example, this could include inside the office, in the parking lot, etc. </a:t>
            </a:r>
            <a:endParaRPr lang="en-US" sz="19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171450" marR="0" indent="0" algn="just">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343A5FF1-B32C-42A2-A117-6E2C1DDD4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550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8550-4301-420A-A534-4DFB9F564FD3}"/>
              </a:ext>
            </a:extLst>
          </p:cNvPr>
          <p:cNvSpPr>
            <a:spLocks noGrp="1"/>
          </p:cNvSpPr>
          <p:nvPr>
            <p:ph type="title"/>
          </p:nvPr>
        </p:nvSpPr>
        <p:spPr>
          <a:xfrm>
            <a:off x="1484311" y="103696"/>
            <a:ext cx="10018713" cy="963104"/>
          </a:xfrm>
        </p:spPr>
        <p:txBody>
          <a:bodyPr>
            <a:normAutofit/>
          </a:bodyPr>
          <a:lstStyle/>
          <a:p>
            <a:r>
              <a:rPr lang="en-US" sz="3400" b="1" u="sng" dirty="0">
                <a:latin typeface="Baskerville Old Face" panose="02020602080505020303" pitchFamily="18" charset="0"/>
              </a:rPr>
              <a:t>TEXAS HOME EQUITY RULES UPDATE</a:t>
            </a:r>
            <a:endParaRPr lang="en-US" sz="3400" dirty="0"/>
          </a:p>
        </p:txBody>
      </p:sp>
      <p:sp>
        <p:nvSpPr>
          <p:cNvPr id="3" name="Content Placeholder 2">
            <a:extLst>
              <a:ext uri="{FF2B5EF4-FFF2-40B4-BE49-F238E27FC236}">
                <a16:creationId xmlns:a16="http://schemas.microsoft.com/office/drawing/2014/main" id="{4D8A448D-B39C-4F1A-B229-E12D3C6AA3F4}"/>
              </a:ext>
            </a:extLst>
          </p:cNvPr>
          <p:cNvSpPr>
            <a:spLocks noGrp="1"/>
          </p:cNvSpPr>
          <p:nvPr>
            <p:ph idx="1"/>
          </p:nvPr>
        </p:nvSpPr>
        <p:spPr>
          <a:xfrm>
            <a:off x="1484310" y="1998481"/>
            <a:ext cx="10018713" cy="4021317"/>
          </a:xfrm>
        </p:spPr>
        <p:txBody>
          <a:bodyPr/>
          <a:lstStyle/>
          <a:p>
            <a:pPr marL="457200" marR="0" algn="just">
              <a:lnSpc>
                <a:spcPct val="107000"/>
              </a:lnSpc>
              <a:spcBef>
                <a:spcPts val="0"/>
              </a:spcBef>
              <a:spcAft>
                <a:spcPts val="0"/>
              </a:spcAft>
            </a:pPr>
            <a:r>
              <a:rPr lang="en-US" sz="1800" b="1" dirty="0">
                <a:effectLst/>
                <a:latin typeface="Baskerville Old Face" panose="02020602080505020303" pitchFamily="18" charset="0"/>
                <a:ea typeface="Calibri" panose="020F0502020204030204" pitchFamily="34" charset="0"/>
                <a:cs typeface="Calibri" panose="020F0502020204030204" pitchFamily="34" charset="0"/>
              </a:rPr>
              <a:t>Proposed new §153.22 – Copies of Documents</a:t>
            </a: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800" dirty="0">
                <a:effectLst/>
                <a:latin typeface="Baskerville Old Face" panose="02020602080505020303" pitchFamily="18" charset="0"/>
                <a:ea typeface="Calibri" panose="020F0502020204030204" pitchFamily="34" charset="0"/>
                <a:cs typeface="Calibri" panose="020F0502020204030204" pitchFamily="34" charset="0"/>
              </a:rPr>
              <a:t>Proposed new §153.22 would explain that in complying with the home equity requirement that the lender provide the borrower with a copy of the final loan application and a copy of all executed documents signed by the borrower at closing, the lender may provide documents electronically in accordance with state and federal law governing electronic signatures and delivery of electronic documents. </a:t>
            </a:r>
          </a:p>
          <a:p>
            <a:pPr marL="914400" lvl="1" algn="just">
              <a:lnSpc>
                <a:spcPct val="107000"/>
              </a:lnSpc>
              <a:spcBef>
                <a:spcPts val="0"/>
              </a:spcBef>
              <a:spcAft>
                <a:spcPts val="0"/>
              </a:spcAft>
            </a:pP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1800" b="1" dirty="0">
                <a:effectLst/>
                <a:latin typeface="Baskerville Old Face" panose="02020602080505020303" pitchFamily="18" charset="0"/>
                <a:ea typeface="Calibri" panose="020F0502020204030204" pitchFamily="34" charset="0"/>
                <a:cs typeface="Calibri" panose="020F0502020204030204" pitchFamily="34" charset="0"/>
              </a:rPr>
              <a:t>Proposed new §153.26 – Acknowledgment of Fair Market Value</a:t>
            </a: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914400" lvl="1" algn="just">
              <a:lnSpc>
                <a:spcPct val="107000"/>
              </a:lnSpc>
              <a:spcBef>
                <a:spcPts val="0"/>
              </a:spcBef>
              <a:spcAft>
                <a:spcPts val="0"/>
              </a:spcAft>
            </a:pPr>
            <a:r>
              <a:rPr lang="en-US" sz="1800" dirty="0">
                <a:effectLst/>
                <a:latin typeface="Baskerville Old Face" panose="02020602080505020303" pitchFamily="18" charset="0"/>
                <a:ea typeface="Calibri" panose="020F0502020204030204" pitchFamily="34" charset="0"/>
                <a:cs typeface="Calibri" panose="020F0502020204030204" pitchFamily="34" charset="0"/>
              </a:rPr>
              <a:t>Proposed new §153.26 would explain that a lender may sign the written acknowledgement of fair market value required by Texas Constitution, Article XVI, Section 50(a)(6)(Q)(ix) before or at closing, and that an authorized agent may sign the written acknowledgement on behalf of the lender.  </a:t>
            </a:r>
          </a:p>
          <a:p>
            <a:pPr marL="914400" lvl="1" algn="just">
              <a:lnSpc>
                <a:spcPct val="107000"/>
              </a:lnSpc>
              <a:spcBef>
                <a:spcPts val="0"/>
              </a:spcBef>
              <a:spcAft>
                <a:spcPts val="0"/>
              </a:spcAft>
            </a:pPr>
            <a:endParaRPr lang="en-US" sz="1800" dirty="0">
              <a:latin typeface="Baskerville Old Face" panose="02020602080505020303" pitchFamily="18" charset="0"/>
              <a:ea typeface="Calibri" panose="020F0502020204030204" pitchFamily="34" charset="0"/>
              <a:cs typeface="Calibri" panose="020F0502020204030204" pitchFamily="34" charset="0"/>
            </a:endParaRPr>
          </a:p>
          <a:p>
            <a:pPr marL="914400" lvl="1" algn="just">
              <a:lnSpc>
                <a:spcPct val="107000"/>
              </a:lnSpc>
              <a:spcBef>
                <a:spcPts val="0"/>
              </a:spcBef>
              <a:spcAft>
                <a:spcPts val="0"/>
              </a:spcAft>
            </a:pPr>
            <a:r>
              <a:rPr lang="en-US" sz="1800" dirty="0">
                <a:effectLst/>
                <a:latin typeface="Baskerville Old Face" panose="02020602080505020303" pitchFamily="18" charset="0"/>
                <a:ea typeface="Calibri" panose="020F0502020204030204" pitchFamily="34" charset="0"/>
                <a:cs typeface="Calibri" panose="020F0502020204030204" pitchFamily="34" charset="0"/>
              </a:rPr>
              <a:t>This is in response to the Houston 14</a:t>
            </a:r>
            <a:r>
              <a:rPr lang="en-US" sz="1800" baseline="30000" dirty="0">
                <a:effectLst/>
                <a:latin typeface="Baskerville Old Face" panose="02020602080505020303" pitchFamily="18" charset="0"/>
                <a:ea typeface="Calibri" panose="020F0502020204030204" pitchFamily="34" charset="0"/>
                <a:cs typeface="Calibri" panose="020F0502020204030204" pitchFamily="34" charset="0"/>
              </a:rPr>
              <a:t>th</a:t>
            </a:r>
            <a:r>
              <a:rPr lang="en-US" sz="1800" dirty="0">
                <a:effectLst/>
                <a:latin typeface="Baskerville Old Face" panose="02020602080505020303" pitchFamily="18" charset="0"/>
                <a:ea typeface="Calibri" panose="020F0502020204030204" pitchFamily="34" charset="0"/>
                <a:cs typeface="Calibri" panose="020F0502020204030204" pitchFamily="34" charset="0"/>
              </a:rPr>
              <a:t> COA opinion in </a:t>
            </a:r>
            <a:r>
              <a:rPr lang="en-US" sz="1800" i="1" dirty="0">
                <a:effectLst/>
                <a:latin typeface="Baskerville Old Face" panose="02020602080505020303" pitchFamily="18" charset="0"/>
                <a:ea typeface="Calibri" panose="020F0502020204030204" pitchFamily="34" charset="0"/>
                <a:cs typeface="Calibri" panose="020F0502020204030204" pitchFamily="34" charset="0"/>
              </a:rPr>
              <a:t>Hutto v. Carrington Mtg. Services</a:t>
            </a:r>
            <a:r>
              <a:rPr lang="en-US" sz="1800" dirty="0">
                <a:effectLst/>
                <a:latin typeface="Baskerville Old Face" panose="02020602080505020303" pitchFamily="18" charset="0"/>
                <a:ea typeface="Calibri" panose="020F0502020204030204" pitchFamily="34" charset="0"/>
                <a:cs typeface="Calibri" panose="020F0502020204030204" pitchFamily="34" charset="0"/>
              </a:rPr>
              <a:t>, which cast doubt on the validity of an acknowledgment of fair market value that was not signed by the lender literally on the date of closing of the home equity loan.  </a:t>
            </a:r>
            <a:endParaRPr lang="en-US" sz="1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5" name="Picture 3" descr="ppinc200x50">
            <a:extLst>
              <a:ext uri="{FF2B5EF4-FFF2-40B4-BE49-F238E27FC236}">
                <a16:creationId xmlns:a16="http://schemas.microsoft.com/office/drawing/2014/main" id="{3B1E3B4E-2718-4109-BF4A-E100FE9B6D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591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35C22-FDCE-404E-9D23-FED63CF74DB7}"/>
              </a:ext>
            </a:extLst>
          </p:cNvPr>
          <p:cNvSpPr>
            <a:spLocks noGrp="1"/>
          </p:cNvSpPr>
          <p:nvPr>
            <p:ph type="title"/>
          </p:nvPr>
        </p:nvSpPr>
        <p:spPr>
          <a:xfrm>
            <a:off x="1484311" y="0"/>
            <a:ext cx="10018713" cy="1335819"/>
          </a:xfrm>
        </p:spPr>
        <p:txBody>
          <a:bodyPr/>
          <a:lstStyle/>
          <a:p>
            <a:r>
              <a:rPr lang="en-US" b="1" u="sng" dirty="0">
                <a:latin typeface="Baskerville Old Face" panose="02020602080505020303" pitchFamily="18" charset="0"/>
              </a:rPr>
              <a:t>HELPING DISTRESSED BORROWERS</a:t>
            </a:r>
          </a:p>
        </p:txBody>
      </p:sp>
      <p:pic>
        <p:nvPicPr>
          <p:cNvPr id="1026" name="Picture 2" descr="De-Brief: Conversations Around COVID | College of Biological Sciences">
            <a:extLst>
              <a:ext uri="{FF2B5EF4-FFF2-40B4-BE49-F238E27FC236}">
                <a16:creationId xmlns:a16="http://schemas.microsoft.com/office/drawing/2014/main" id="{2902B11A-9EFC-479A-9C62-2D7F2B4797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4216" y="1089329"/>
            <a:ext cx="8857753" cy="516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479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D718-6B4D-447C-AE04-33C2AE62569E}"/>
              </a:ext>
            </a:extLst>
          </p:cNvPr>
          <p:cNvSpPr>
            <a:spLocks noGrp="1"/>
          </p:cNvSpPr>
          <p:nvPr>
            <p:ph type="title"/>
          </p:nvPr>
        </p:nvSpPr>
        <p:spPr/>
        <p:txBody>
          <a:bodyPr>
            <a:normAutofit/>
          </a:bodyPr>
          <a:lstStyle/>
          <a:p>
            <a:r>
              <a:rPr lang="en-US" sz="4800" b="1" u="sng" dirty="0">
                <a:latin typeface="Baskerville Old Face" panose="02020602080505020303" pitchFamily="18" charset="0"/>
              </a:rPr>
              <a:t>Thank You and Stay Safe!!</a:t>
            </a:r>
          </a:p>
        </p:txBody>
      </p:sp>
      <p:sp>
        <p:nvSpPr>
          <p:cNvPr id="3" name="Content Placeholder 2">
            <a:extLst>
              <a:ext uri="{FF2B5EF4-FFF2-40B4-BE49-F238E27FC236}">
                <a16:creationId xmlns:a16="http://schemas.microsoft.com/office/drawing/2014/main" id="{DA268631-D776-4813-863A-8E7928C9CF1B}"/>
              </a:ext>
            </a:extLst>
          </p:cNvPr>
          <p:cNvSpPr>
            <a:spLocks noGrp="1"/>
          </p:cNvSpPr>
          <p:nvPr>
            <p:ph idx="1"/>
          </p:nvPr>
        </p:nvSpPr>
        <p:spPr/>
        <p:txBody>
          <a:bodyPr>
            <a:normAutofit lnSpcReduction="10000"/>
          </a:bodyPr>
          <a:lstStyle/>
          <a:p>
            <a:pPr marL="0" indent="0">
              <a:buNone/>
            </a:pPr>
            <a:r>
              <a:rPr lang="en-US" sz="3600" b="1" dirty="0">
                <a:latin typeface="Baskerville Old Face" panose="02020602080505020303" pitchFamily="18" charset="0"/>
              </a:rPr>
              <a:t>MATTHEW R. FILPI,</a:t>
            </a:r>
            <a:br>
              <a:rPr lang="en-US" sz="3600" b="1" dirty="0">
                <a:latin typeface="Baskerville Old Face" panose="02020602080505020303" pitchFamily="18" charset="0"/>
              </a:rPr>
            </a:br>
            <a:r>
              <a:rPr lang="en-US" sz="3600" b="1" dirty="0">
                <a:latin typeface="Baskerville Old Face" panose="02020602080505020303" pitchFamily="18" charset="0"/>
              </a:rPr>
              <a:t>VICE PRESIDENT &amp; STAFF ATTORNEY</a:t>
            </a:r>
            <a:br>
              <a:rPr lang="en-US" sz="3600" b="1" dirty="0">
                <a:latin typeface="Baskerville Old Face" panose="02020602080505020303" pitchFamily="18" charset="0"/>
              </a:rPr>
            </a:br>
            <a:r>
              <a:rPr lang="en-US" sz="3600" b="1" dirty="0">
                <a:latin typeface="Baskerville Old Face" panose="02020602080505020303" pitchFamily="18" charset="0"/>
              </a:rPr>
              <a:t>PPDOCS, INC. </a:t>
            </a:r>
          </a:p>
          <a:p>
            <a:pPr marL="0" indent="0">
              <a:buNone/>
            </a:pPr>
            <a:r>
              <a:rPr lang="en-US" b="1" dirty="0">
                <a:latin typeface="Baskerville Old Face" panose="02020602080505020303" pitchFamily="18" charset="0"/>
                <a:hlinkClick r:id="rId3"/>
              </a:rPr>
              <a:t>matt@ppdocs.com</a:t>
            </a:r>
            <a:endParaRPr lang="en-US" b="1" dirty="0">
              <a:latin typeface="Baskerville Old Face" panose="02020602080505020303" pitchFamily="18" charset="0"/>
            </a:endParaRPr>
          </a:p>
          <a:p>
            <a:pPr marL="0" indent="0">
              <a:buNone/>
            </a:pPr>
            <a:endParaRPr lang="en-US" b="1" dirty="0">
              <a:latin typeface="Baskerville Old Face" panose="02020602080505020303" pitchFamily="18" charset="0"/>
            </a:endParaRPr>
          </a:p>
          <a:p>
            <a:pPr marL="0" indent="0">
              <a:buNone/>
            </a:pPr>
            <a:r>
              <a:rPr lang="en-US" b="1" dirty="0">
                <a:latin typeface="Baskerville Old Face" panose="02020602080505020303" pitchFamily="18" charset="0"/>
              </a:rPr>
              <a:t>*Licensed in Texas, North Carolina, and the District of Columbia</a:t>
            </a:r>
            <a:endParaRPr lang="en-US" dirty="0"/>
          </a:p>
        </p:txBody>
      </p:sp>
      <p:pic>
        <p:nvPicPr>
          <p:cNvPr id="5" name="Picture 3" descr="ppinc200x50">
            <a:extLst>
              <a:ext uri="{FF2B5EF4-FFF2-40B4-BE49-F238E27FC236}">
                <a16:creationId xmlns:a16="http://schemas.microsoft.com/office/drawing/2014/main" id="{5255493F-DFA8-441E-946D-0FF45282ED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4385" y="6019800"/>
            <a:ext cx="337135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11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B035-28AA-4E86-BEDF-F000DE589E39}"/>
              </a:ext>
            </a:extLst>
          </p:cNvPr>
          <p:cNvSpPr>
            <a:spLocks noGrp="1"/>
          </p:cNvSpPr>
          <p:nvPr>
            <p:ph type="title"/>
          </p:nvPr>
        </p:nvSpPr>
        <p:spPr>
          <a:xfrm>
            <a:off x="1484311" y="1"/>
            <a:ext cx="10018713" cy="1598212"/>
          </a:xfrm>
        </p:spPr>
        <p:txBody>
          <a:bodyPr>
            <a:normAutofit/>
          </a:bodyPr>
          <a:lstStyle/>
          <a:p>
            <a:r>
              <a:rPr lang="en-US" sz="3600" b="1" u="sng" dirty="0">
                <a:latin typeface="Baskerville Old Face" panose="02020602080505020303" pitchFamily="18" charset="0"/>
              </a:rPr>
              <a:t>Forbearance for Distressed Borrowers</a:t>
            </a:r>
            <a:br>
              <a:rPr lang="en-US" sz="3600" b="1" u="sng" dirty="0">
                <a:latin typeface="Baskerville Old Face" panose="02020602080505020303" pitchFamily="18" charset="0"/>
              </a:rPr>
            </a:br>
            <a:r>
              <a:rPr lang="en-US" sz="3600" b="1" u="sng" dirty="0">
                <a:latin typeface="Baskerville Old Face" panose="02020602080505020303" pitchFamily="18" charset="0"/>
              </a:rPr>
              <a:t>(Most Loan Types – Portfolio)</a:t>
            </a:r>
          </a:p>
        </p:txBody>
      </p:sp>
      <p:sp>
        <p:nvSpPr>
          <p:cNvPr id="3" name="Content Placeholder 2">
            <a:extLst>
              <a:ext uri="{FF2B5EF4-FFF2-40B4-BE49-F238E27FC236}">
                <a16:creationId xmlns:a16="http://schemas.microsoft.com/office/drawing/2014/main" id="{E5E2A28E-46F8-4852-949C-E9DC02F3F703}"/>
              </a:ext>
            </a:extLst>
          </p:cNvPr>
          <p:cNvSpPr>
            <a:spLocks noGrp="1"/>
          </p:cNvSpPr>
          <p:nvPr>
            <p:ph idx="1"/>
          </p:nvPr>
        </p:nvSpPr>
        <p:spPr>
          <a:xfrm>
            <a:off x="1484310" y="1439186"/>
            <a:ext cx="10018713" cy="4580613"/>
          </a:xfrm>
        </p:spPr>
        <p:txBody>
          <a:bodyPr/>
          <a:lstStyle/>
          <a:p>
            <a:r>
              <a:rPr lang="en-US" sz="1700" b="1" dirty="0">
                <a:latin typeface="Baskerville Old Face" panose="02020602080505020303" pitchFamily="18" charset="0"/>
              </a:rPr>
              <a:t>The Good News – It usually doesn’t have to be rocket science!</a:t>
            </a:r>
          </a:p>
          <a:p>
            <a:pPr lvl="1" algn="just"/>
            <a:r>
              <a:rPr lang="en-US" sz="1700" b="1" dirty="0">
                <a:latin typeface="Baskerville Old Face" panose="02020602080505020303" pitchFamily="18" charset="0"/>
              </a:rPr>
              <a:t>Forbearance for most portfolio loan types is fairly easy. </a:t>
            </a:r>
          </a:p>
          <a:p>
            <a:pPr lvl="2" algn="just"/>
            <a:r>
              <a:rPr lang="en-US" sz="1700" b="1" dirty="0">
                <a:latin typeface="Baskerville Old Face" panose="02020602080505020303" pitchFamily="18" charset="0"/>
              </a:rPr>
              <a:t>In most cases, a simple non-recordable loan modification can be used if necessary for deferring payments, changing installment amounts, decreasing the interest rate, or decreasing the loan amount.</a:t>
            </a:r>
          </a:p>
          <a:p>
            <a:pPr lvl="2" algn="just"/>
            <a:r>
              <a:rPr lang="en-US" sz="1700" b="1" dirty="0">
                <a:latin typeface="Baskerville Old Face" panose="02020602080505020303" pitchFamily="18" charset="0"/>
              </a:rPr>
              <a:t>A simple, non-recordable modification agreement does not contain acknowledgments, does not require a notary public, and is not eligible for recording.</a:t>
            </a:r>
          </a:p>
          <a:p>
            <a:pPr lvl="2" algn="just"/>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norm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l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rs wo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gen</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lu</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e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k</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now</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gm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 mo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gre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so</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wh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mong</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ngs,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ob</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mo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ica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po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700" b="1" dirty="0">
              <a:latin typeface="Baskerville Old Face" panose="02020602080505020303" pitchFamily="18" charset="0"/>
              <a:ea typeface="Georgia" panose="02040502050405020303" pitchFamily="18" charset="0"/>
              <a:cs typeface="Times New Roman" panose="02020603050405020304" pitchFamily="18" charset="0"/>
            </a:endParaRPr>
          </a:p>
          <a:p>
            <a:pPr lvl="2" algn="just"/>
            <a:r>
              <a:rPr lang="en-US" sz="1700" b="1" dirty="0">
                <a:effectLst/>
                <a:latin typeface="Baskerville Old Face" panose="02020602080505020303" pitchFamily="18" charset="0"/>
                <a:ea typeface="Georgia" panose="02040502050405020303" pitchFamily="18" charset="0"/>
                <a:cs typeface="Times New Roman" panose="02020603050405020304" pitchFamily="18" charset="0"/>
              </a:rPr>
              <a:t>If the loan has e</a:t>
            </a:r>
            <a:r>
              <a:rPr lang="en-US" sz="1700" b="1" dirty="0">
                <a:latin typeface="Baskerville Old Face" panose="02020602080505020303" pitchFamily="18" charset="0"/>
                <a:ea typeface="Georgia" panose="02040502050405020303" pitchFamily="18" charset="0"/>
                <a:cs typeface="Times New Roman" panose="02020603050405020304" pitchFamily="18" charset="0"/>
              </a:rPr>
              <a:t>scrows, 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20" dirty="0">
                <a:latin typeface="Baskerville Old Face" panose="02020602080505020303" pitchFamily="18" charset="0"/>
                <a:ea typeface="Georgia" panose="02040502050405020303" pitchFamily="18" charset="0"/>
                <a:cs typeface="Georgia" panose="02040502050405020303" pitchFamily="18" charset="0"/>
              </a:rPr>
              <a:t>m</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 agreement should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orms borro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who</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of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od</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q</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 b</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cie</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 oc</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mon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hly</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700" b="1"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7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700" b="1"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700" b="1"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 </a:t>
            </a:r>
            <a:r>
              <a:rPr lang="en-US" sz="1700" b="1" spc="-5" dirty="0">
                <a:latin typeface="Baskerville Old Face" panose="02020602080505020303" pitchFamily="18" charset="0"/>
                <a:ea typeface="Georgia" panose="02040502050405020303" pitchFamily="18" charset="0"/>
                <a:cs typeface="Georgia" panose="02040502050405020303" pitchFamily="18" charset="0"/>
              </a:rPr>
              <a:t>should</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so</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vis</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v</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olu</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y</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hor</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ge</a:t>
            </a:r>
            <a:r>
              <a:rPr lang="en-US" sz="17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7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f</a:t>
            </a:r>
            <a:r>
              <a:rPr lang="en-US" sz="1700" b="1"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700" b="1" dirty="0">
                <a:effectLst/>
                <a:latin typeface="Baskerville Old Face" panose="02020602080505020303" pitchFamily="18" charset="0"/>
                <a:ea typeface="Georgia" panose="02040502050405020303" pitchFamily="18" charset="0"/>
                <a:cs typeface="Georgia" panose="02040502050405020303" pitchFamily="18" charset="0"/>
              </a:rPr>
              <a:t>l.</a:t>
            </a:r>
            <a:endParaRPr lang="en-US" sz="1700" b="1" dirty="0">
              <a:effectLst/>
              <a:latin typeface="Baskerville Old Face" panose="02020602080505020303" pitchFamily="18" charset="0"/>
              <a:ea typeface="Calibri" panose="020F0502020204030204" pitchFamily="34" charset="0"/>
              <a:cs typeface="Times New Roman" panose="02020603050405020304" pitchFamily="18" charset="0"/>
            </a:endParaRPr>
          </a:p>
          <a:p>
            <a:pPr lvl="1"/>
            <a:endParaRPr lang="en-US" dirty="0"/>
          </a:p>
        </p:txBody>
      </p:sp>
      <p:pic>
        <p:nvPicPr>
          <p:cNvPr id="5" name="Picture 3" descr="ppinc200x50">
            <a:extLst>
              <a:ext uri="{FF2B5EF4-FFF2-40B4-BE49-F238E27FC236}">
                <a16:creationId xmlns:a16="http://schemas.microsoft.com/office/drawing/2014/main" id="{D177DF1D-0D2E-476D-9C71-57DBB3200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91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2AF7-9BCF-4F6E-B282-5A1D39225381}"/>
              </a:ext>
            </a:extLst>
          </p:cNvPr>
          <p:cNvSpPr>
            <a:spLocks noGrp="1"/>
          </p:cNvSpPr>
          <p:nvPr>
            <p:ph type="title"/>
          </p:nvPr>
        </p:nvSpPr>
        <p:spPr>
          <a:xfrm>
            <a:off x="1484311" y="1"/>
            <a:ext cx="10018713" cy="1574358"/>
          </a:xfrm>
        </p:spPr>
        <p:txBody>
          <a:bodyPr>
            <a:normAutofit/>
          </a:bodyPr>
          <a:lstStyle/>
          <a:p>
            <a:r>
              <a:rPr lang="en-US" sz="3600" b="1" u="sng" dirty="0">
                <a:latin typeface="Baskerville Old Face" panose="02020602080505020303" pitchFamily="18" charset="0"/>
              </a:rPr>
              <a:t>Forbearance for Distressed Borrowers</a:t>
            </a:r>
            <a:br>
              <a:rPr lang="en-US" sz="3600" b="1" u="sng" dirty="0">
                <a:latin typeface="Baskerville Old Face" panose="02020602080505020303" pitchFamily="18" charset="0"/>
              </a:rPr>
            </a:br>
            <a:r>
              <a:rPr lang="en-US" sz="3600" b="1" u="sng" dirty="0">
                <a:latin typeface="Baskerville Old Face" panose="02020602080505020303" pitchFamily="18" charset="0"/>
              </a:rPr>
              <a:t>(Most Loan Types – Portfolio)</a:t>
            </a:r>
            <a:endParaRPr lang="en-US" sz="3600" dirty="0"/>
          </a:p>
        </p:txBody>
      </p:sp>
      <p:sp>
        <p:nvSpPr>
          <p:cNvPr id="3" name="Content Placeholder 2">
            <a:extLst>
              <a:ext uri="{FF2B5EF4-FFF2-40B4-BE49-F238E27FC236}">
                <a16:creationId xmlns:a16="http://schemas.microsoft.com/office/drawing/2014/main" id="{71B8D429-82BD-4CB0-A8D0-66CE8A2E67D6}"/>
              </a:ext>
            </a:extLst>
          </p:cNvPr>
          <p:cNvSpPr>
            <a:spLocks noGrp="1"/>
          </p:cNvSpPr>
          <p:nvPr>
            <p:ph idx="1"/>
          </p:nvPr>
        </p:nvSpPr>
        <p:spPr>
          <a:xfrm>
            <a:off x="1484310" y="1415332"/>
            <a:ext cx="10018713" cy="4604467"/>
          </a:xfrm>
        </p:spPr>
        <p:txBody>
          <a:bodyPr/>
          <a:lstStyle/>
          <a:p>
            <a:pPr algn="just"/>
            <a:r>
              <a:rPr lang="en-US" sz="2800" dirty="0">
                <a:latin typeface="Baskerville Old Face" panose="02020602080505020303" pitchFamily="18" charset="0"/>
              </a:rPr>
              <a:t> </a:t>
            </a:r>
            <a:r>
              <a:rPr lang="en-US" sz="2800" b="1" dirty="0">
                <a:latin typeface="Baskerville Old Face" panose="02020602080505020303" pitchFamily="18" charset="0"/>
              </a:rPr>
              <a:t>Modification of certain loan terms </a:t>
            </a:r>
            <a:r>
              <a:rPr lang="en-US" sz="2800" b="1" u="sng" dirty="0">
                <a:latin typeface="Baskerville Old Face" panose="02020602080505020303" pitchFamily="18" charset="0"/>
              </a:rPr>
              <a:t>does</a:t>
            </a:r>
            <a:r>
              <a:rPr lang="en-US" sz="2800" b="1" dirty="0">
                <a:latin typeface="Baskerville Old Face" panose="02020602080505020303" pitchFamily="18" charset="0"/>
              </a:rPr>
              <a:t> require recording:</a:t>
            </a:r>
          </a:p>
          <a:p>
            <a:pPr lvl="1" algn="just"/>
            <a:r>
              <a:rPr lang="en-US" sz="2200" b="1" dirty="0">
                <a:latin typeface="Baskerville Old Face" panose="02020602080505020303" pitchFamily="18" charset="0"/>
              </a:rPr>
              <a:t>Increase in the interest rate;</a:t>
            </a:r>
          </a:p>
          <a:p>
            <a:pPr lvl="1" algn="just"/>
            <a:r>
              <a:rPr lang="en-US" sz="2200" b="1" dirty="0">
                <a:latin typeface="Baskerville Old Face" panose="02020602080505020303" pitchFamily="18" charset="0"/>
              </a:rPr>
              <a:t>Changes to the maturity date of the loan;</a:t>
            </a:r>
          </a:p>
          <a:p>
            <a:pPr lvl="1" algn="just"/>
            <a:r>
              <a:rPr lang="en-US" sz="2200" b="1" dirty="0">
                <a:latin typeface="Baskerville Old Face" panose="02020602080505020303" pitchFamily="18" charset="0"/>
              </a:rPr>
              <a:t>Increase in the loan amount.</a:t>
            </a:r>
          </a:p>
          <a:p>
            <a:pPr lvl="1" algn="just"/>
            <a:r>
              <a:rPr lang="en-US" sz="2200" b="1" dirty="0">
                <a:latin typeface="Baskerville Old Face" panose="02020602080505020303" pitchFamily="18" charset="0"/>
              </a:rPr>
              <a:t>Failure to record when the modification contains these amendments to the loan agreement can potentially prejudice subordinate lienholders, create statute of limitation problems re. enforcement of the lien, or hinder the enforcement of the full amount of the lien when the recorded instrument does not reflect the increase.  </a:t>
            </a:r>
          </a:p>
          <a:p>
            <a:pPr marL="457200" lvl="1" indent="0" algn="just">
              <a:buNone/>
            </a:pPr>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16D10E1-837F-4956-818B-510BFF1FF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871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737F-4175-4FCE-8C07-0BCF236E8C35}"/>
              </a:ext>
            </a:extLst>
          </p:cNvPr>
          <p:cNvSpPr>
            <a:spLocks noGrp="1"/>
          </p:cNvSpPr>
          <p:nvPr>
            <p:ph type="title"/>
          </p:nvPr>
        </p:nvSpPr>
        <p:spPr>
          <a:xfrm>
            <a:off x="1484311" y="1"/>
            <a:ext cx="10018713" cy="1150070"/>
          </a:xfrm>
        </p:spPr>
        <p:txBody>
          <a:bodyPr>
            <a:noAutofit/>
          </a:bodyPr>
          <a:lstStyle/>
          <a:p>
            <a:r>
              <a:rPr lang="en-US" sz="3600" b="1" u="sng" dirty="0">
                <a:latin typeface="Baskerville Old Face" panose="02020602080505020303" pitchFamily="18" charset="0"/>
              </a:rPr>
              <a:t>Forbearance for Distressed Borrowers</a:t>
            </a:r>
            <a:br>
              <a:rPr lang="en-US" sz="3600" b="1" u="sng" dirty="0">
                <a:latin typeface="Baskerville Old Face" panose="02020602080505020303" pitchFamily="18" charset="0"/>
              </a:rPr>
            </a:br>
            <a:r>
              <a:rPr lang="en-US" sz="3600" b="1" u="sng" dirty="0">
                <a:latin typeface="Baskerville Old Face" panose="02020602080505020303" pitchFamily="18" charset="0"/>
              </a:rPr>
              <a:t>(Most Loan Types – Portfolio)</a:t>
            </a:r>
            <a:endParaRPr lang="en-US" sz="3600" dirty="0"/>
          </a:p>
        </p:txBody>
      </p:sp>
      <p:sp>
        <p:nvSpPr>
          <p:cNvPr id="3" name="Content Placeholder 2">
            <a:extLst>
              <a:ext uri="{FF2B5EF4-FFF2-40B4-BE49-F238E27FC236}">
                <a16:creationId xmlns:a16="http://schemas.microsoft.com/office/drawing/2014/main" id="{36AC5CFF-39BE-4892-A10F-135CBEC807C5}"/>
              </a:ext>
            </a:extLst>
          </p:cNvPr>
          <p:cNvSpPr>
            <a:spLocks noGrp="1"/>
          </p:cNvSpPr>
          <p:nvPr>
            <p:ph idx="1"/>
          </p:nvPr>
        </p:nvSpPr>
        <p:spPr>
          <a:xfrm>
            <a:off x="1484310" y="2611225"/>
            <a:ext cx="10018713" cy="3179975"/>
          </a:xfrm>
        </p:spPr>
        <p:txBody>
          <a:bodyPr/>
          <a:lstStyle/>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i="1" u="sng" dirty="0">
                <a:solidFill>
                  <a:srgbClr val="000000"/>
                </a:solidFill>
                <a:latin typeface="Baskerville Old Face" panose="02020602080505020303" pitchFamily="18" charset="0"/>
                <a:ea typeface="Times New Roman" panose="02020603050405020304" pitchFamily="18" charset="0"/>
                <a:cs typeface="Courier New" panose="02070309020205020404" pitchFamily="49" charset="0"/>
              </a:rPr>
              <a:t>TEXAS CIVIL PRACTICES AND REMEDIES CODE (relevant part)</a:t>
            </a: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800" b="1" i="1" u="sng" dirty="0">
              <a:solidFill>
                <a:srgbClr val="000000"/>
              </a:solidFill>
              <a:latin typeface="Baskerville Old Face" panose="02020602080505020303" pitchFamily="18" charset="0"/>
              <a:ea typeface="Times New Roman" panose="02020603050405020304" pitchFamily="18" charset="0"/>
              <a:cs typeface="Courier New" panose="02070309020205020404" pitchFamily="49"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Sec. 16.035.  LIEN ON REAL PROPERTY.  (a)  </a:t>
            </a:r>
            <a:r>
              <a:rPr lang="en-US" sz="1600" b="1" dirty="0">
                <a:solidFill>
                  <a:srgbClr val="000000"/>
                </a:solidFill>
                <a:effectLst/>
                <a:highlight>
                  <a:srgbClr val="FFFF00"/>
                </a:highlight>
                <a:latin typeface="Baskerville Old Face" panose="02020602080505020303" pitchFamily="18" charset="0"/>
                <a:ea typeface="Times New Roman" panose="02020603050405020304" pitchFamily="18" charset="0"/>
                <a:cs typeface="Courier New" panose="02070309020205020404" pitchFamily="49" charset="0"/>
              </a:rPr>
              <a:t>A person must bring suit for the recovery of real property under a real property lien or the foreclosure of a real property lien not later than four years after the day the cause of action accrues</a:t>
            </a: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(b)  A sale of real property under a power of sale in a mortgage or deed of trust that creates a real property lien must be made not later than four years after the day the cause of action accrues. .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r>
              <a:rPr lang="en-US" sz="1600" b="1" dirty="0">
                <a:solidFill>
                  <a:srgbClr val="000000"/>
                </a:solidFill>
                <a:effectLst/>
                <a:highlight>
                  <a:srgbClr val="FFFF00"/>
                </a:highlight>
                <a:latin typeface="Baskerville Old Face" panose="02020602080505020303" pitchFamily="18" charset="0"/>
                <a:ea typeface="Times New Roman" panose="02020603050405020304" pitchFamily="18" charset="0"/>
                <a:cs typeface="Courier New" panose="02070309020205020404" pitchFamily="49" charset="0"/>
              </a:rPr>
              <a:t>(e)  If a series of notes or obligations or a note or obligation payable in installments is secured by a real property lien, the four-year limitations period does not begin to run until the maturity date of the last note, obligation, or installment.</a:t>
            </a:r>
            <a:endParaRPr lang="en-US"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Sec. 16.036.  EXTENSION OF REAL PROPERTY LIEN.  (a)  The party or parties primarily liable for a debt or obligation secured by a real property lien, as that term is defined in Section </a:t>
            </a:r>
            <a:r>
              <a:rPr lang="en-US" sz="1600" b="1" u="sng" dirty="0">
                <a:solidFill>
                  <a:srgbClr val="0000FF"/>
                </a:solidFill>
                <a:effectLst/>
                <a:latin typeface="Baskerville Old Face" panose="02020602080505020303" pitchFamily="18" charset="0"/>
                <a:ea typeface="Times New Roman" panose="02020603050405020304" pitchFamily="18" charset="0"/>
                <a:cs typeface="Courier New" panose="02070309020205020404" pitchFamily="49" charset="0"/>
                <a:hlinkClick r:id="rId3"/>
              </a:rPr>
              <a:t>16.035</a:t>
            </a: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may suspend the running of the four-year limitations period for real property liens through a written extension agreement as provided by this section.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r>
              <a:rPr lang="en-US" sz="1600" b="1" dirty="0">
                <a:solidFill>
                  <a:srgbClr val="000000"/>
                </a:solidFill>
                <a:effectLst/>
                <a:highlight>
                  <a:srgbClr val="FFFF00"/>
                </a:highlight>
                <a:latin typeface="Baskerville Old Face" panose="02020602080505020303" pitchFamily="18" charset="0"/>
                <a:ea typeface="Times New Roman" panose="02020603050405020304" pitchFamily="18" charset="0"/>
                <a:cs typeface="Courier New" panose="02070309020205020404" pitchFamily="49" charset="0"/>
              </a:rPr>
              <a:t>(b)  The limitations period is suspended and the lien remains in effect for four years after the extended maturity date of the debt or obligation if the extension agreement is:(1)  signed and acknowledged as provided by law for a deed conveying real property;  and</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highlight>
                  <a:srgbClr val="FFFF00"/>
                </a:highlight>
                <a:latin typeface="Baskerville Old Face" panose="02020602080505020303" pitchFamily="18" charset="0"/>
                <a:ea typeface="Times New Roman" panose="02020603050405020304" pitchFamily="18" charset="0"/>
                <a:cs typeface="Courier New" panose="02070309020205020404" pitchFamily="49" charset="0"/>
              </a:rPr>
              <a:t>		(2)  filed for record in the county clerk's office of the county where the real property is located.</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(c)  The parties may continue to extend the lien by entering, acknowledging, and recording additional extension agreements. . .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8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8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D4BC31A9-0F29-4C9E-A497-DEF54C93E8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96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282E0-23C7-4057-93C5-77A26F7D0122}"/>
              </a:ext>
            </a:extLst>
          </p:cNvPr>
          <p:cNvSpPr>
            <a:spLocks noGrp="1"/>
          </p:cNvSpPr>
          <p:nvPr>
            <p:ph type="title"/>
          </p:nvPr>
        </p:nvSpPr>
        <p:spPr>
          <a:xfrm>
            <a:off x="1484311" y="1"/>
            <a:ext cx="10018713" cy="980388"/>
          </a:xfrm>
        </p:spPr>
        <p:txBody>
          <a:bodyPr>
            <a:normAutofit/>
          </a:bodyPr>
          <a:lstStyle/>
          <a:p>
            <a:r>
              <a:rPr lang="en-US" sz="3600" b="1" u="sng" dirty="0">
                <a:latin typeface="Baskerville Old Face" panose="02020602080505020303" pitchFamily="18" charset="0"/>
              </a:rPr>
              <a:t>Considerations When Modifying</a:t>
            </a:r>
          </a:p>
        </p:txBody>
      </p:sp>
      <p:sp>
        <p:nvSpPr>
          <p:cNvPr id="3" name="Content Placeholder 2">
            <a:extLst>
              <a:ext uri="{FF2B5EF4-FFF2-40B4-BE49-F238E27FC236}">
                <a16:creationId xmlns:a16="http://schemas.microsoft.com/office/drawing/2014/main" id="{F52B65FB-0E6D-4DE6-9049-009B578E4052}"/>
              </a:ext>
            </a:extLst>
          </p:cNvPr>
          <p:cNvSpPr>
            <a:spLocks noGrp="1"/>
          </p:cNvSpPr>
          <p:nvPr>
            <p:ph idx="1"/>
          </p:nvPr>
        </p:nvSpPr>
        <p:spPr>
          <a:xfrm>
            <a:off x="1484310" y="1055802"/>
            <a:ext cx="10018713" cy="4892511"/>
          </a:xfrm>
        </p:spPr>
        <p:txBody>
          <a:bodyPr>
            <a:noAutofit/>
          </a:bodyPr>
          <a:lstStyle/>
          <a:p>
            <a:pPr algn="just"/>
            <a:r>
              <a:rPr lang="en-US" sz="1800" b="1"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oo</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b="1"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Ha</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za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rd.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If</a:t>
            </a:r>
            <a:r>
              <a:rPr lang="en-US" sz="18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800" spc="9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800" spc="1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mor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ge</a:t>
            </a:r>
            <a:r>
              <a:rPr lang="en-US" sz="1800"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x</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ood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aza</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 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ob</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or</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xi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sting</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ood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haza</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ss</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ven</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 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it 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most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 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ood</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FIRM</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p>
          <a:p>
            <a:pPr algn="just"/>
            <a:endParaRPr lang="en-US" sz="1800" spc="-5" dirty="0">
              <a:effectLst/>
              <a:latin typeface="Baskerville Old Face" panose="02020602080505020303" pitchFamily="18" charset="0"/>
              <a:ea typeface="Georgia" panose="02040502050405020303" pitchFamily="18" charset="0"/>
              <a:cs typeface="Georgia" panose="02040502050405020303" pitchFamily="18" charset="0"/>
            </a:endParaRPr>
          </a:p>
          <a:p>
            <a:pPr algn="just"/>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Loa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b="1"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Servi</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Sy</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If</a:t>
            </a:r>
            <a:r>
              <a:rPr lang="en-US" sz="1800"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gre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edi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just</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 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rv</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 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por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justed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onsum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800" spc="4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p>
          <a:p>
            <a:pPr algn="just"/>
            <a:endParaRPr lang="en-US" sz="1800" dirty="0">
              <a:effectLst/>
              <a:latin typeface="Baskerville Old Face" panose="02020602080505020303" pitchFamily="18" charset="0"/>
              <a:ea typeface="Georgia" panose="02040502050405020303" pitchFamily="18" charset="0"/>
              <a:cs typeface="Georgia" panose="02040502050405020303" pitchFamily="18" charset="0"/>
            </a:endParaRPr>
          </a:p>
          <a:p>
            <a:pPr algn="just"/>
            <a:r>
              <a:rPr lang="en-US" sz="18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cro</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If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there is </a:t>
            </a:r>
            <a:r>
              <a:rPr lang="en-US" sz="1800" spc="75" dirty="0">
                <a:effectLst/>
                <a:latin typeface="Baskerville Old Face" panose="02020602080505020303" pitchFamily="18" charset="0"/>
                <a:ea typeface="Georgia" panose="02040502050405020303" pitchFamily="18" charset="0"/>
                <a:cs typeface="Georgia" panose="02040502050405020303" pitchFamily="18" charset="0"/>
              </a:rPr>
              <a:t>an</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60" dirty="0">
                <a:effectLst/>
                <a:latin typeface="Baskerville Old Face" panose="02020602080505020303" pitchFamily="18" charset="0"/>
                <a:ea typeface="Georgia" panose="02040502050405020303" pitchFamily="18" charset="0"/>
                <a:cs typeface="Georgia" panose="02040502050405020303" pitchFamily="18" charset="0"/>
              </a:rPr>
              <a:t>existing</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65" dirty="0">
                <a:effectLst/>
                <a:latin typeface="Baskerville Old Face" panose="02020602080505020303" pitchFamily="18" charset="0"/>
                <a:ea typeface="Georgia" panose="02040502050405020303" pitchFamily="18" charset="0"/>
                <a:cs typeface="Georgia" panose="02040502050405020303" pitchFamily="18" charset="0"/>
              </a:rPr>
              <a:t>escrow</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80" dirty="0">
                <a:effectLst/>
                <a:latin typeface="Baskerville Old Face" panose="02020602080505020303" pitchFamily="18" charset="0"/>
                <a:ea typeface="Georgia" panose="02040502050405020303" pitchFamily="18" charset="0"/>
                <a:cs typeface="Georgia" panose="02040502050405020303" pitchFamily="18" charset="0"/>
              </a:rPr>
              <a:t>account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65"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acc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ide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nor</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row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ex</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pro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2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 a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subs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row 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 </a:t>
            </a:r>
          </a:p>
          <a:p>
            <a:pPr algn="just"/>
            <a:endParaRPr lang="en-US" sz="1800" spc="90" dirty="0">
              <a:latin typeface="Baskerville Old Face" panose="02020602080505020303" pitchFamily="18" charset="0"/>
              <a:ea typeface="Georgia" panose="02040502050405020303" pitchFamily="18" charset="0"/>
              <a:cs typeface="Georgia" panose="02040502050405020303" pitchFamily="18" charset="0"/>
            </a:endParaRPr>
          </a:p>
          <a:p>
            <a:pPr algn="just"/>
            <a:r>
              <a:rPr lang="en-US" sz="1800" spc="90" dirty="0">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peci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pro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v</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onsum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8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800" spc="1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latin typeface="Baskerville Old Face" panose="02020602080505020303" pitchFamily="18" charset="0"/>
                <a:ea typeface="Georgia" panose="02040502050405020303" pitchFamily="18" charset="0"/>
                <a:cs typeface="Georgia" panose="02040502050405020303" pitchFamily="18" charset="0"/>
              </a:rPr>
              <a:t>.  However,</a:t>
            </a:r>
            <a:r>
              <a:rPr lang="en-US" sz="18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sh</a:t>
            </a:r>
            <a:r>
              <a:rPr lang="en-US" sz="18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latin typeface="Baskerville Old Face" panose="02020602080505020303" pitchFamily="18" charset="0"/>
                <a:ea typeface="Georgia" panose="02040502050405020303" pitchFamily="18" charset="0"/>
                <a:cs typeface="Georgia" panose="02040502050405020303" pitchFamily="18" charset="0"/>
              </a:rPr>
              <a:t>a</a:t>
            </a:r>
            <a:r>
              <a:rPr lang="en-US" sz="18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row</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onsum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endParaRPr lang="en-US" sz="1800"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F612F534-19EF-4A11-8430-E21CBA20B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90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anim calcmode="lin" valueType="num">
                                      <p:cBhvr>
                                        <p:cTn id="29"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0EC81-B05F-4373-A3BE-174EB6D1418C}"/>
              </a:ext>
            </a:extLst>
          </p:cNvPr>
          <p:cNvSpPr>
            <a:spLocks noGrp="1"/>
          </p:cNvSpPr>
          <p:nvPr>
            <p:ph type="title"/>
          </p:nvPr>
        </p:nvSpPr>
        <p:spPr>
          <a:xfrm>
            <a:off x="1484311" y="63610"/>
            <a:ext cx="10018713" cy="1137037"/>
          </a:xfrm>
        </p:spPr>
        <p:txBody>
          <a:bodyPr>
            <a:normAutofit/>
          </a:bodyPr>
          <a:lstStyle/>
          <a:p>
            <a:r>
              <a:rPr lang="en-US" sz="3600" b="1" u="sng" dirty="0">
                <a:latin typeface="Baskerville Old Face" panose="02020602080505020303" pitchFamily="18" charset="0"/>
              </a:rPr>
              <a:t>Considerations When Modifying</a:t>
            </a:r>
            <a:endParaRPr lang="en-US" sz="3600" dirty="0"/>
          </a:p>
        </p:txBody>
      </p:sp>
      <p:sp>
        <p:nvSpPr>
          <p:cNvPr id="3" name="Content Placeholder 2">
            <a:extLst>
              <a:ext uri="{FF2B5EF4-FFF2-40B4-BE49-F238E27FC236}">
                <a16:creationId xmlns:a16="http://schemas.microsoft.com/office/drawing/2014/main" id="{A3163889-5C41-4C64-9376-4FBA44C0690B}"/>
              </a:ext>
            </a:extLst>
          </p:cNvPr>
          <p:cNvSpPr>
            <a:spLocks noGrp="1"/>
          </p:cNvSpPr>
          <p:nvPr>
            <p:ph idx="1"/>
          </p:nvPr>
        </p:nvSpPr>
        <p:spPr>
          <a:xfrm>
            <a:off x="1484310" y="1200647"/>
            <a:ext cx="10018713" cy="4590553"/>
          </a:xfrm>
        </p:spPr>
        <p:txBody>
          <a:bodyPr/>
          <a:lstStyle/>
          <a:p>
            <a:pPr algn="just"/>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si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b="1" spc="2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spc="28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ym</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b="1" spc="2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erral</a:t>
            </a:r>
            <a:r>
              <a:rPr lang="en-US" sz="1800" b="1" spc="2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Reque</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b="1" spc="2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b="1" spc="2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If</a:t>
            </a:r>
            <a:r>
              <a:rPr lang="en-US" sz="1800" spc="2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2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verb</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2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2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wr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2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800" spc="2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 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ecei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rom a</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sking</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edi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“no”,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800" spc="1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1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8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ver</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9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800" spc="200" dirty="0">
                <a:effectLst/>
                <a:latin typeface="Baskerville Old Face" panose="02020602080505020303" pitchFamily="18" charset="0"/>
                <a:ea typeface="Georgia" panose="02040502050405020303" pitchFamily="18" charset="0"/>
                <a:cs typeface="Georgia" panose="02040502050405020303" pitchFamily="18" charset="0"/>
              </a:rPr>
              <a:t> </a:t>
            </a:r>
          </a:p>
          <a:p>
            <a:pPr lvl="1" algn="just"/>
            <a:r>
              <a:rPr lang="en-US" sz="1400" dirty="0">
                <a:effectLst/>
                <a:latin typeface="Baskerville Old Face" panose="02020602080505020303" pitchFamily="18" charset="0"/>
                <a:ea typeface="Georgia" panose="02040502050405020303" pitchFamily="18" charset="0"/>
                <a:cs typeface="Georgia" panose="02040502050405020303" pitchFamily="18" charset="0"/>
              </a:rPr>
              <a:t>The</a:t>
            </a:r>
            <a:r>
              <a:rPr lang="en-US" sz="1400" spc="1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F</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ede</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400" spc="1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rve</a:t>
            </a:r>
            <a:r>
              <a:rPr lang="en-US" sz="1400"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4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Com</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4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ff</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rs</a:t>
            </a:r>
            <a:r>
              <a:rPr lang="en-US" sz="14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B</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ull</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1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400" spc="1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b</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4</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4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2</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00</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9</a:t>
            </a:r>
            <a:r>
              <a:rPr lang="en-US" sz="1400" spc="1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el</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4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400" spc="1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AMP progr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m. </a:t>
            </a:r>
            <a:r>
              <a:rPr lang="en-US" sz="1400"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400"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1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4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d</a:t>
            </a:r>
            <a:r>
              <a:rPr lang="en-US" sz="14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pro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v</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id</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1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ve</a:t>
            </a:r>
            <a:r>
              <a:rPr lang="en-US" sz="1400" spc="1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se</a:t>
            </a:r>
            <a:r>
              <a:rPr lang="en-US" sz="1400" spc="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400" spc="10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1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1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1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 who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tl</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4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nq</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4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ult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400" spc="2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ver,</a:t>
            </a:r>
            <a:r>
              <a:rPr lang="en-US" sz="1400"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edi</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4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m</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st</a:t>
            </a:r>
            <a:r>
              <a:rPr lang="en-US" sz="14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pro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v</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id</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ad</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verse</a:t>
            </a:r>
            <a:r>
              <a:rPr lang="en-US" sz="14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4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ti</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borro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 who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spc="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acc</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4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u="sng"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u="sng" dirty="0">
                <a:effectLst/>
                <a:latin typeface="Baskerville Old Face" panose="02020602080505020303" pitchFamily="18" charset="0"/>
                <a:ea typeface="Georgia" panose="02040502050405020303" pitchFamily="18" charset="0"/>
                <a:cs typeface="Georgia" panose="02040502050405020303" pitchFamily="18" charset="0"/>
              </a:rPr>
              <a:t>s</a:t>
            </a:r>
            <a:r>
              <a:rPr lang="en-US" sz="1400" u="sng"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u="sng" dirty="0">
                <a:effectLst/>
                <a:latin typeface="Baskerville Old Face" panose="02020602080505020303" pitchFamily="18" charset="0"/>
                <a:ea typeface="Georgia" panose="02040502050405020303" pitchFamily="18" charset="0"/>
                <a:cs typeface="Georgia" panose="02040502050405020303" pitchFamily="18" charset="0"/>
              </a:rPr>
              <a:t>not</a:t>
            </a:r>
            <a:r>
              <a:rPr lang="en-US" sz="1400" u="sng"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c</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rr</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400" spc="1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4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nq</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nt</a:t>
            </a:r>
            <a:r>
              <a:rPr lang="en-US" sz="14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or</a:t>
            </a:r>
            <a:r>
              <a:rPr lang="en-US" sz="14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n </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de</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400" spc="5" dirty="0">
                <a:effectLst/>
                <a:latin typeface="Baskerville Old Face" panose="02020602080505020303" pitchFamily="18" charset="0"/>
                <a:ea typeface="Georgia" panose="02040502050405020303" pitchFamily="18" charset="0"/>
                <a:cs typeface="Georgia" panose="02040502050405020303" pitchFamily="18" charset="0"/>
              </a:rPr>
              <a:t>ult</a:t>
            </a:r>
            <a:r>
              <a:rPr lang="en-US" sz="1400" dirty="0">
                <a:effectLst/>
                <a:latin typeface="Baskerville Old Face" panose="02020602080505020303" pitchFamily="18" charset="0"/>
                <a:ea typeface="Georgia" panose="02040502050405020303" pitchFamily="18" charset="0"/>
                <a:cs typeface="Georgia" panose="02040502050405020303" pitchFamily="18" charset="0"/>
              </a:rPr>
              <a:t>.</a:t>
            </a:r>
          </a:p>
          <a:p>
            <a:pPr marL="457200" lvl="1" indent="0" algn="just">
              <a:buNone/>
            </a:pPr>
            <a:endParaRPr lang="en-US" sz="1400" dirty="0">
              <a:effectLst/>
              <a:latin typeface="Baskerville Old Face" panose="02020602080505020303" pitchFamily="18" charset="0"/>
              <a:ea typeface="Georgia" panose="02040502050405020303" pitchFamily="18" charset="0"/>
              <a:cs typeface="Georgia" panose="02040502050405020303" pitchFamily="18" charset="0"/>
            </a:endParaRPr>
          </a:p>
          <a:p>
            <a:pPr marL="63500" marR="40005" algn="just">
              <a:lnSpc>
                <a:spcPct val="107000"/>
              </a:lnSpc>
              <a:spcBef>
                <a:spcPts val="0"/>
              </a:spcBef>
              <a:spcAft>
                <a:spcPts val="0"/>
              </a:spcAft>
            </a:pP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M</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rt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ga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ge</a:t>
            </a:r>
            <a:r>
              <a:rPr lang="en-US" sz="1800" b="1"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Servi</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g</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If</a:t>
            </a:r>
            <a:r>
              <a:rPr lang="en-US" sz="1800" spc="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rv</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oes</a:t>
            </a:r>
            <a:r>
              <a:rPr lang="en-US" sz="1800" spc="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ot</a:t>
            </a:r>
            <a:r>
              <a:rPr lang="en-US" sz="1800" spc="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q</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a:t>
            </a:r>
            <a:r>
              <a:rPr lang="en-US" sz="1800" spc="4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6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ma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rvi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 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Z, Section</a:t>
            </a:r>
            <a:r>
              <a:rPr lang="en-US" sz="1800" spc="170" dirty="0">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1</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0</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2</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6</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4</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1</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4</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1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16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he</a:t>
            </a:r>
            <a:r>
              <a:rPr lang="en-US" sz="1800"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rvi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15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17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me</a:t>
            </a:r>
            <a:r>
              <a:rPr lang="en-US" sz="1800" spc="1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of</a:t>
            </a:r>
            <a:r>
              <a:rPr lang="en-US" sz="1800" spc="1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di</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ster,</a:t>
            </a:r>
            <a:r>
              <a:rPr lang="en-US" sz="1800" spc="14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 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vi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w</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SPA -</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 X,</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bp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rt</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C</a:t>
            </a:r>
            <a:r>
              <a:rPr lang="en-US" sz="1800" spc="5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spc="3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Mor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ge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rvi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2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re</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 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 pro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ced</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 </a:t>
            </a:r>
            <a:r>
              <a:rPr lang="en-US" sz="1800" spc="2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ng</a:t>
            </a:r>
            <a:r>
              <a:rPr lang="en-US" sz="1800" spc="2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re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fu</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y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 pl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ace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3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30" dirty="0">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P</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ic</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r</a:t>
            </a:r>
            <a:r>
              <a:rPr lang="en-US" sz="1800" spc="27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at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n</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t</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i</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on</a:t>
            </a:r>
            <a:r>
              <a:rPr lang="en-US" sz="1800" spc="28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s</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h</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o</a:t>
            </a:r>
            <a:r>
              <a:rPr lang="en-US" sz="1800" spc="5" dirty="0">
                <a:effectLst/>
                <a:latin typeface="Baskerville Old Face" panose="02020602080505020303" pitchFamily="18" charset="0"/>
                <a:ea typeface="Georgia" panose="02040502050405020303" pitchFamily="18" charset="0"/>
                <a:cs typeface="Georgia" panose="02040502050405020303" pitchFamily="18" charset="0"/>
              </a:rPr>
              <a:t>ul</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d </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be</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5" dirty="0">
                <a:effectLst/>
                <a:latin typeface="Baskerville Old Face" panose="02020602080505020303" pitchFamily="18" charset="0"/>
                <a:ea typeface="Georgia" panose="02040502050405020303" pitchFamily="18" charset="0"/>
                <a:cs typeface="Georgia" panose="02040502050405020303" pitchFamily="18" charset="0"/>
              </a:rPr>
              <a:t>paid</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spc="10" dirty="0">
                <a:effectLst/>
                <a:latin typeface="Baskerville Old Face" panose="02020602080505020303" pitchFamily="18" charset="0"/>
                <a:ea typeface="Georgia" panose="02040502050405020303" pitchFamily="18" charset="0"/>
                <a:cs typeface="Georgia" panose="02040502050405020303" pitchFamily="18" charset="0"/>
              </a:rPr>
              <a:t>to</a:t>
            </a:r>
            <a:r>
              <a:rPr lang="en-US" sz="180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dirty="0">
                <a:latin typeface="Baskerville Old Face" panose="02020602080505020303" pitchFamily="18" charset="0"/>
                <a:ea typeface="Georgia" panose="02040502050405020303" pitchFamily="18" charset="0"/>
                <a:cs typeface="Times New Roman" panose="02020603050405020304"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§1</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0</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2</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4</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.39—</a:t>
            </a:r>
            <a:r>
              <a:rPr lang="en-US" sz="1800" b="1" u="sng" spc="-4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l</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y</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1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v</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on</a:t>
            </a:r>
            <a:r>
              <a:rPr lang="en-US" sz="1800" b="1" u="sng" spc="-2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q</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u</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m</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s</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f</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ce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800" b="1" u="sng" spc="-1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borrowers, </a:t>
            </a:r>
            <a:r>
              <a:rPr lang="en-US" sz="1800" b="1" spc="-280"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1</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0</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2</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4</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4</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0—</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Cont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n</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u</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y</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of</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c</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on</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ac</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a:t>
            </a:r>
            <a:r>
              <a:rPr lang="en-US" sz="1800" b="1" spc="-10"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a</a:t>
            </a:r>
            <a:r>
              <a:rPr lang="en-US" sz="1800" b="1" dirty="0">
                <a:effectLst/>
                <a:latin typeface="Baskerville Old Face" panose="02020602080505020303" pitchFamily="18" charset="0"/>
                <a:ea typeface="Georgia" panose="02040502050405020303" pitchFamily="18" charset="0"/>
                <a:cs typeface="Georgia" panose="02040502050405020303" pitchFamily="18" charset="0"/>
              </a:rPr>
              <a:t>nd</a:t>
            </a:r>
            <a:r>
              <a:rPr lang="en-US" sz="1800" b="1" spc="-5" dirty="0">
                <a:effectLst/>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§1</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0</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2</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4</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4</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1</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t>
            </a:r>
            <a:r>
              <a:rPr lang="en-US" sz="1800" b="1" u="sng" spc="-4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L</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oss</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m</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g</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a</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t</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i</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on</a:t>
            </a:r>
            <a:r>
              <a:rPr lang="en-US" sz="1800" b="1" u="sng" spc="-4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 </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p</a:t>
            </a:r>
            <a:r>
              <a:rPr lang="en-US" sz="1800" b="1" u="sng" spc="10"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oc</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ed</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u</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r</a:t>
            </a:r>
            <a:r>
              <a:rPr lang="en-US" sz="1800" b="1" u="sng" spc="-5"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e</a:t>
            </a:r>
            <a:r>
              <a:rPr lang="en-US" sz="1800" b="1" u="sng" dirty="0">
                <a:effectLst/>
                <a:uFill>
                  <a:solidFill>
                    <a:srgbClr val="0462C1"/>
                  </a:solidFill>
                </a:uFill>
                <a:latin typeface="Baskerville Old Face" panose="02020602080505020303" pitchFamily="18" charset="0"/>
                <a:ea typeface="Georgia" panose="02040502050405020303" pitchFamily="18" charset="0"/>
                <a:cs typeface="Georgia" panose="02040502050405020303" pitchFamily="18" charset="0"/>
              </a:rPr>
              <a:t>s.</a:t>
            </a:r>
            <a:endParaRPr lang="en-US" sz="1800" b="1" dirty="0">
              <a:effectLst/>
              <a:latin typeface="Baskerville Old Face" panose="02020602080505020303" pitchFamily="18"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A75C3A46-2105-4245-8C02-835E8A943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6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A050-EBCE-4FEE-AD65-568F3FC36728}"/>
              </a:ext>
            </a:extLst>
          </p:cNvPr>
          <p:cNvSpPr>
            <a:spLocks noGrp="1"/>
          </p:cNvSpPr>
          <p:nvPr>
            <p:ph type="title"/>
          </p:nvPr>
        </p:nvSpPr>
        <p:spPr>
          <a:xfrm>
            <a:off x="1484311" y="1"/>
            <a:ext cx="10018713" cy="1197204"/>
          </a:xfrm>
        </p:spPr>
        <p:txBody>
          <a:bodyPr>
            <a:normAutofit/>
          </a:bodyPr>
          <a:lstStyle/>
          <a:p>
            <a:r>
              <a:rPr lang="en-US" sz="3600" b="1" u="sng" dirty="0">
                <a:latin typeface="Baskerville Old Face" panose="02020602080505020303" pitchFamily="18" charset="0"/>
              </a:rPr>
              <a:t>Considerations When Modifying</a:t>
            </a:r>
            <a:endParaRPr lang="en-US" sz="3600" dirty="0"/>
          </a:p>
        </p:txBody>
      </p:sp>
      <p:sp>
        <p:nvSpPr>
          <p:cNvPr id="3" name="Content Placeholder 2">
            <a:extLst>
              <a:ext uri="{FF2B5EF4-FFF2-40B4-BE49-F238E27FC236}">
                <a16:creationId xmlns:a16="http://schemas.microsoft.com/office/drawing/2014/main" id="{3541CE75-E372-46A4-BD99-D5FDD0870951}"/>
              </a:ext>
            </a:extLst>
          </p:cNvPr>
          <p:cNvSpPr>
            <a:spLocks noGrp="1"/>
          </p:cNvSpPr>
          <p:nvPr>
            <p:ph idx="1"/>
          </p:nvPr>
        </p:nvSpPr>
        <p:spPr>
          <a:xfrm>
            <a:off x="1484310" y="952107"/>
            <a:ext cx="10018713" cy="5067693"/>
          </a:xfrm>
        </p:spPr>
        <p:txBody>
          <a:bodyPr/>
          <a:lstStyle/>
          <a:p>
            <a:pPr marL="0" marR="589280" algn="just">
              <a:lnSpc>
                <a:spcPct val="107000"/>
              </a:lnSpc>
              <a:spcBef>
                <a:spcPts val="0"/>
              </a:spcBef>
              <a:spcAft>
                <a:spcPts val="0"/>
              </a:spcAft>
            </a:pPr>
            <a:r>
              <a:rPr lang="en-US" sz="1800" b="1" dirty="0">
                <a:effectLst/>
                <a:latin typeface="Georgia" panose="02040502050405020303" pitchFamily="18" charset="0"/>
                <a:ea typeface="Georgia" panose="02040502050405020303" pitchFamily="18" charset="0"/>
                <a:cs typeface="Georgia" panose="02040502050405020303" pitchFamily="18" charset="0"/>
              </a:rPr>
              <a:t>All</a:t>
            </a: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se</a:t>
            </a:r>
            <a:r>
              <a:rPr lang="en-US" sz="1800" b="1" dirty="0">
                <a:effectLst/>
                <a:latin typeface="Georgia" panose="02040502050405020303" pitchFamily="18" charset="0"/>
                <a:ea typeface="Georgia" panose="02040502050405020303" pitchFamily="18" charset="0"/>
                <a:cs typeface="Georgia" panose="02040502050405020303" pitchFamily="18" charset="0"/>
              </a:rPr>
              <a:t>rvi</a:t>
            </a:r>
            <a:r>
              <a:rPr lang="en-US" sz="1800" b="1" spc="-5" dirty="0">
                <a:effectLst/>
                <a:latin typeface="Georgia" panose="02040502050405020303" pitchFamily="18" charset="0"/>
                <a:ea typeface="Georgia" panose="02040502050405020303" pitchFamily="18" charset="0"/>
                <a:cs typeface="Georgia" panose="02040502050405020303" pitchFamily="18" charset="0"/>
              </a:rPr>
              <a:t>ce</a:t>
            </a:r>
            <a:r>
              <a:rPr lang="en-US" sz="1800" b="1" dirty="0">
                <a:effectLst/>
                <a:latin typeface="Georgia" panose="02040502050405020303" pitchFamily="18" charset="0"/>
                <a:ea typeface="Georgia" panose="02040502050405020303" pitchFamily="18" charset="0"/>
                <a:cs typeface="Georgia" panose="02040502050405020303" pitchFamily="18" charset="0"/>
              </a:rPr>
              <a:t>rs</a:t>
            </a:r>
            <a:r>
              <a:rPr lang="en-US" sz="1800" b="1" spc="-3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s</a:t>
            </a:r>
            <a:r>
              <a:rPr lang="en-US" sz="1800" b="1" spc="-5" dirty="0">
                <a:effectLst/>
                <a:latin typeface="Georgia" panose="02040502050405020303" pitchFamily="18" charset="0"/>
                <a:ea typeface="Georgia" panose="02040502050405020303" pitchFamily="18" charset="0"/>
                <a:cs typeface="Georgia" panose="02040502050405020303" pitchFamily="18" charset="0"/>
              </a:rPr>
              <a:t>h</a:t>
            </a:r>
            <a:r>
              <a:rPr lang="en-US" sz="1800" b="1" dirty="0">
                <a:effectLst/>
                <a:latin typeface="Georgia" panose="02040502050405020303" pitchFamily="18" charset="0"/>
                <a:ea typeface="Georgia" panose="02040502050405020303" pitchFamily="18" charset="0"/>
                <a:cs typeface="Georgia" panose="02040502050405020303" pitchFamily="18" charset="0"/>
              </a:rPr>
              <a:t>o</a:t>
            </a:r>
            <a:r>
              <a:rPr lang="en-US" sz="1800" b="1" spc="5" dirty="0">
                <a:effectLst/>
                <a:latin typeface="Georgia" panose="02040502050405020303" pitchFamily="18" charset="0"/>
                <a:ea typeface="Georgia" panose="02040502050405020303" pitchFamily="18" charset="0"/>
                <a:cs typeface="Georgia" panose="02040502050405020303" pitchFamily="18" charset="0"/>
              </a:rPr>
              <a:t>ul</a:t>
            </a:r>
            <a:r>
              <a:rPr lang="en-US" sz="1800" b="1" dirty="0">
                <a:effectLst/>
                <a:latin typeface="Georgia" panose="02040502050405020303" pitchFamily="18" charset="0"/>
                <a:ea typeface="Georgia" panose="02040502050405020303" pitchFamily="18" charset="0"/>
                <a:cs typeface="Georgia" panose="02040502050405020303" pitchFamily="18" charset="0"/>
              </a:rPr>
              <a:t>d</a:t>
            </a: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r</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m</a:t>
            </a:r>
            <a:r>
              <a:rPr lang="en-US" sz="1800" b="1" spc="-5" dirty="0">
                <a:effectLst/>
                <a:latin typeface="Georgia" panose="02040502050405020303" pitchFamily="18" charset="0"/>
                <a:ea typeface="Georgia" panose="02040502050405020303" pitchFamily="18" charset="0"/>
                <a:cs typeface="Georgia" panose="02040502050405020303" pitchFamily="18" charset="0"/>
              </a:rPr>
              <a:t>ai</a:t>
            </a:r>
            <a:r>
              <a:rPr lang="en-US" sz="1800" b="1" dirty="0">
                <a:effectLst/>
                <a:latin typeface="Georgia" panose="02040502050405020303" pitchFamily="18" charset="0"/>
                <a:ea typeface="Georgia" panose="02040502050405020303" pitchFamily="18" charset="0"/>
                <a:cs typeface="Georgia" panose="02040502050405020303" pitchFamily="18" charset="0"/>
              </a:rPr>
              <a:t>n</a:t>
            </a:r>
            <a:r>
              <a:rPr lang="en-US" sz="1800" b="1" spc="-2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a</a:t>
            </a:r>
            <a:r>
              <a:rPr lang="en-US" sz="1800" b="1" spc="15" dirty="0">
                <a:effectLst/>
                <a:latin typeface="Georgia" panose="02040502050405020303" pitchFamily="18" charset="0"/>
                <a:ea typeface="Georgia" panose="02040502050405020303" pitchFamily="18" charset="0"/>
                <a:cs typeface="Georgia" panose="02040502050405020303" pitchFamily="18" charset="0"/>
              </a:rPr>
              <a:t>w</a:t>
            </a:r>
            <a:r>
              <a:rPr lang="en-US" sz="1800" b="1" spc="-5" dirty="0">
                <a:effectLst/>
                <a:latin typeface="Georgia" panose="02040502050405020303" pitchFamily="18" charset="0"/>
                <a:ea typeface="Georgia" panose="02040502050405020303" pitchFamily="18" charset="0"/>
                <a:cs typeface="Georgia" panose="02040502050405020303" pitchFamily="18" charset="0"/>
              </a:rPr>
              <a:t>a</a:t>
            </a:r>
            <a:r>
              <a:rPr lang="en-US" sz="1800" b="1" dirty="0">
                <a:effectLst/>
                <a:latin typeface="Georgia" panose="02040502050405020303" pitchFamily="18" charset="0"/>
                <a:ea typeface="Georgia" panose="02040502050405020303" pitchFamily="18" charset="0"/>
                <a:cs typeface="Georgia" panose="02040502050405020303" pitchFamily="18" charset="0"/>
              </a:rPr>
              <a:t>re</a:t>
            </a:r>
            <a:r>
              <a:rPr lang="en-US" sz="1800" b="1" spc="-1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of</a:t>
            </a:r>
            <a:r>
              <a:rPr lang="en-US" sz="1800" b="1" spc="5" dirty="0">
                <a:effectLst/>
                <a:latin typeface="Georgia" panose="02040502050405020303" pitchFamily="18" charset="0"/>
                <a:ea typeface="Georgia" panose="02040502050405020303" pitchFamily="18" charset="0"/>
                <a:cs typeface="Georgia" panose="02040502050405020303" pitchFamily="18" charset="0"/>
              </a:rPr>
              <a:t> t</a:t>
            </a:r>
            <a:r>
              <a:rPr lang="en-US" sz="1800" b="1" dirty="0">
                <a:effectLst/>
                <a:latin typeface="Georgia" panose="02040502050405020303" pitchFamily="18" charset="0"/>
                <a:ea typeface="Georgia" panose="02040502050405020303" pitchFamily="18" charset="0"/>
                <a:cs typeface="Georgia" panose="02040502050405020303" pitchFamily="18" charset="0"/>
              </a:rPr>
              <a:t>he</a:t>
            </a: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f</a:t>
            </a:r>
            <a:r>
              <a:rPr lang="en-US" sz="1800" b="1" dirty="0">
                <a:effectLst/>
                <a:latin typeface="Georgia" panose="02040502050405020303" pitchFamily="18" charset="0"/>
                <a:ea typeface="Georgia" panose="02040502050405020303" pitchFamily="18" charset="0"/>
                <a:cs typeface="Georgia" panose="02040502050405020303" pitchFamily="18" charset="0"/>
              </a:rPr>
              <a:t>o</a:t>
            </a:r>
            <a:r>
              <a:rPr lang="en-US" sz="1800" b="1" spc="5" dirty="0">
                <a:effectLst/>
                <a:latin typeface="Georgia" panose="02040502050405020303" pitchFamily="18" charset="0"/>
                <a:ea typeface="Georgia" panose="02040502050405020303" pitchFamily="18" charset="0"/>
                <a:cs typeface="Georgia" panose="02040502050405020303" pitchFamily="18" charset="0"/>
              </a:rPr>
              <a:t>ll</a:t>
            </a:r>
            <a:r>
              <a:rPr lang="en-US" sz="1800" b="1" spc="-10" dirty="0">
                <a:effectLst/>
                <a:latin typeface="Georgia" panose="02040502050405020303" pitchFamily="18" charset="0"/>
                <a:ea typeface="Georgia" panose="02040502050405020303" pitchFamily="18" charset="0"/>
                <a:cs typeface="Georgia" panose="02040502050405020303" pitchFamily="18" charset="0"/>
              </a:rPr>
              <a:t>o</a:t>
            </a:r>
            <a:r>
              <a:rPr lang="en-US" sz="1800" b="1" dirty="0">
                <a:effectLst/>
                <a:latin typeface="Georgia" panose="02040502050405020303" pitchFamily="18" charset="0"/>
                <a:ea typeface="Georgia" panose="02040502050405020303" pitchFamily="18" charset="0"/>
                <a:cs typeface="Georgia" panose="02040502050405020303" pitchFamily="18" charset="0"/>
              </a:rPr>
              <a:t>w</a:t>
            </a:r>
            <a:r>
              <a:rPr lang="en-US" sz="1800" b="1" spc="-5" dirty="0">
                <a:effectLst/>
                <a:latin typeface="Georgia" panose="02040502050405020303" pitchFamily="18" charset="0"/>
                <a:ea typeface="Georgia" panose="02040502050405020303" pitchFamily="18" charset="0"/>
                <a:cs typeface="Georgia" panose="02040502050405020303" pitchFamily="18" charset="0"/>
              </a:rPr>
              <a:t>i</a:t>
            </a:r>
            <a:r>
              <a:rPr lang="en-US" sz="1800" b="1" dirty="0">
                <a:effectLst/>
                <a:latin typeface="Georgia" panose="02040502050405020303" pitchFamily="18" charset="0"/>
                <a:ea typeface="Georgia" panose="02040502050405020303" pitchFamily="18" charset="0"/>
                <a:cs typeface="Georgia" panose="02040502050405020303" pitchFamily="18" charset="0"/>
              </a:rPr>
              <a:t>ng RESPA requirement: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900"/>
              </a:lnSpc>
              <a:spcBef>
                <a:spcPts val="0"/>
              </a:spcBef>
              <a:spcAft>
                <a:spcPts val="0"/>
              </a:spcAft>
              <a:buNone/>
            </a:pPr>
            <a:r>
              <a:rPr lang="en-US" sz="18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20700" marR="36830" algn="just">
              <a:lnSpc>
                <a:spcPct val="108000"/>
              </a:lnSpc>
              <a:spcBef>
                <a:spcPts val="0"/>
              </a:spcBef>
              <a:spcAft>
                <a:spcPts val="0"/>
              </a:spcAft>
            </a:pPr>
            <a:r>
              <a:rPr lang="en-US" sz="1800" i="1" dirty="0">
                <a:effectLst/>
                <a:latin typeface="Georgia" panose="02040502050405020303" pitchFamily="18" charset="0"/>
                <a:ea typeface="Georgia" panose="02040502050405020303" pitchFamily="18" charset="0"/>
                <a:cs typeface="Georgia" panose="02040502050405020303" pitchFamily="18" charset="0"/>
              </a:rPr>
              <a:t>1</a:t>
            </a:r>
            <a:r>
              <a:rPr lang="en-US" sz="1800" i="1" spc="-5" dirty="0">
                <a:effectLst/>
                <a:latin typeface="Georgia" panose="02040502050405020303" pitchFamily="18" charset="0"/>
                <a:ea typeface="Georgia" panose="02040502050405020303" pitchFamily="18" charset="0"/>
                <a:cs typeface="Georgia" panose="02040502050405020303" pitchFamily="18" charset="0"/>
              </a:rPr>
              <a:t>0</a:t>
            </a:r>
            <a:r>
              <a:rPr lang="en-US" sz="1800" i="1" dirty="0">
                <a:effectLst/>
                <a:latin typeface="Georgia" panose="02040502050405020303" pitchFamily="18" charset="0"/>
                <a:ea typeface="Georgia" panose="02040502050405020303" pitchFamily="18" charset="0"/>
                <a:cs typeface="Georgia" panose="02040502050405020303" pitchFamily="18" charset="0"/>
              </a:rPr>
              <a:t>2</a:t>
            </a:r>
            <a:r>
              <a:rPr lang="en-US" sz="1800" i="1" spc="5" dirty="0">
                <a:effectLst/>
                <a:latin typeface="Georgia" panose="02040502050405020303" pitchFamily="18" charset="0"/>
                <a:ea typeface="Georgia" panose="02040502050405020303" pitchFamily="18" charset="0"/>
                <a:cs typeface="Georgia" panose="02040502050405020303" pitchFamily="18" charset="0"/>
              </a:rPr>
              <a:t>4</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5" dirty="0">
                <a:effectLst/>
                <a:latin typeface="Georgia" panose="02040502050405020303" pitchFamily="18" charset="0"/>
                <a:ea typeface="Georgia" panose="02040502050405020303" pitchFamily="18" charset="0"/>
                <a:cs typeface="Georgia" panose="02040502050405020303" pitchFamily="18" charset="0"/>
              </a:rPr>
              <a:t>4</a:t>
            </a:r>
            <a:r>
              <a:rPr lang="en-US" sz="1800" i="1" dirty="0">
                <a:effectLst/>
                <a:latin typeface="Georgia" panose="02040502050405020303" pitchFamily="18" charset="0"/>
                <a:ea typeface="Georgia" panose="02040502050405020303" pitchFamily="18" charset="0"/>
                <a:cs typeface="Georgia" panose="02040502050405020303" pitchFamily="18" charset="0"/>
              </a:rPr>
              <a:t>1</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spc="-10" dirty="0">
                <a:effectLst/>
                <a:latin typeface="Georgia" panose="02040502050405020303" pitchFamily="18" charset="0"/>
                <a:ea typeface="Georgia" panose="02040502050405020303" pitchFamily="18" charset="0"/>
                <a:cs typeface="Georgia" panose="02040502050405020303" pitchFamily="18" charset="0"/>
              </a:rPr>
              <a:t>f</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Prohibi</a:t>
            </a:r>
            <a:r>
              <a:rPr lang="en-US" sz="1800" i="1" spc="5" dirty="0">
                <a:effectLst/>
                <a:latin typeface="Georgia" panose="02040502050405020303" pitchFamily="18" charset="0"/>
                <a:ea typeface="Georgia" panose="02040502050405020303" pitchFamily="18" charset="0"/>
                <a:cs typeface="Georgia" panose="02040502050405020303" pitchFamily="18" charset="0"/>
              </a:rPr>
              <a:t>t</a:t>
            </a:r>
            <a:r>
              <a:rPr lang="en-US" sz="1800" i="1" dirty="0">
                <a:effectLst/>
                <a:latin typeface="Georgia" panose="02040502050405020303" pitchFamily="18" charset="0"/>
                <a:ea typeface="Georgia" panose="02040502050405020303" pitchFamily="18" charset="0"/>
                <a:cs typeface="Georgia" panose="02040502050405020303" pitchFamily="18" charset="0"/>
              </a:rPr>
              <a:t>ion</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on</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ref</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rr</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1)</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Pr</a:t>
            </a:r>
            <a:r>
              <a:rPr lang="en-US" sz="1800" i="1" spc="25"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r</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v</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ew peri</a:t>
            </a:r>
            <a:r>
              <a:rPr lang="en-US" sz="1800" i="1" spc="5" dirty="0">
                <a:effectLst/>
                <a:latin typeface="Georgia" panose="02040502050405020303" pitchFamily="18" charset="0"/>
                <a:ea typeface="Georgia" panose="02040502050405020303" pitchFamily="18" charset="0"/>
                <a:cs typeface="Georgia" panose="02040502050405020303" pitchFamily="18" charset="0"/>
              </a:rPr>
              <a:t>od</a:t>
            </a:r>
            <a:r>
              <a:rPr lang="en-US" sz="1800" i="1" dirty="0">
                <a:effectLst/>
                <a:latin typeface="Georgia" panose="02040502050405020303" pitchFamily="18" charset="0"/>
                <a:ea typeface="Georgia" panose="02040502050405020303" pitchFamily="18" charset="0"/>
                <a:cs typeface="Georgia" panose="02040502050405020303" pitchFamily="18" charset="0"/>
              </a:rPr>
              <a:t>. A</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rv</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er</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ha</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l</a:t>
            </a:r>
            <a:r>
              <a:rPr lang="en-US" sz="1800" i="1" spc="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not</a:t>
            </a:r>
            <a:r>
              <a:rPr lang="en-US" sz="1800" i="1" spc="10" dirty="0">
                <a:effectLst/>
                <a:latin typeface="Georgia" panose="02040502050405020303" pitchFamily="18" charset="0"/>
                <a:ea typeface="Georgia" panose="02040502050405020303" pitchFamily="18" charset="0"/>
                <a:cs typeface="Georgia" panose="02040502050405020303" pitchFamily="18" charset="0"/>
              </a:rPr>
              <a:t> </a:t>
            </a:r>
            <a:r>
              <a:rPr lang="en-US" sz="1800" i="1" spc="-10" dirty="0">
                <a:effectLst/>
                <a:latin typeface="Georgia" panose="02040502050405020303" pitchFamily="18" charset="0"/>
                <a:ea typeface="Georgia" panose="02040502050405020303" pitchFamily="18" charset="0"/>
                <a:cs typeface="Georgia" panose="02040502050405020303" pitchFamily="18" charset="0"/>
              </a:rPr>
              <a:t>m</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ke</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the</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rst</a:t>
            </a:r>
            <a:r>
              <a:rPr lang="en-US" sz="1800" i="1" spc="4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n</a:t>
            </a:r>
            <a:r>
              <a:rPr lang="en-US" sz="1800" i="1" spc="-10"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t</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or</a:t>
            </a:r>
            <a:r>
              <a:rPr lang="en-US" sz="1800" i="1" spc="30" dirty="0">
                <a:effectLst/>
                <a:latin typeface="Georgia" panose="02040502050405020303" pitchFamily="18" charset="0"/>
                <a:ea typeface="Georgia" panose="02040502050405020303" pitchFamily="18" charset="0"/>
                <a:cs typeface="Georgia" panose="02040502050405020303" pitchFamily="18" charset="0"/>
              </a:rPr>
              <a:t> </a:t>
            </a:r>
            <a:r>
              <a:rPr lang="en-US" sz="1800" i="1" spc="-10" dirty="0">
                <a:effectLst/>
                <a:latin typeface="Georgia" panose="02040502050405020303" pitchFamily="18" charset="0"/>
                <a:ea typeface="Georgia" panose="02040502050405020303" pitchFamily="18" charset="0"/>
                <a:cs typeface="Georgia" panose="02040502050405020303" pitchFamily="18" charset="0"/>
              </a:rPr>
              <a:t>f</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ing</a:t>
            </a:r>
            <a:r>
              <a:rPr lang="en-US" sz="1800" i="1" spc="1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q</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ired</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b</a:t>
            </a:r>
            <a:r>
              <a:rPr lang="en-US" sz="1800" i="1" dirty="0">
                <a:effectLst/>
                <a:latin typeface="Georgia" panose="02040502050405020303" pitchFamily="18" charset="0"/>
                <a:ea typeface="Georgia" panose="02040502050405020303" pitchFamily="18" charset="0"/>
                <a:cs typeface="Georgia" panose="02040502050405020303" pitchFamily="18" charset="0"/>
              </a:rPr>
              <a:t>y</a:t>
            </a:r>
            <a:r>
              <a:rPr lang="en-US" sz="1800" i="1" spc="20"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p</a:t>
            </a:r>
            <a:r>
              <a:rPr lang="en-US" sz="1800" i="1" spc="5" dirty="0">
                <a:effectLst/>
                <a:latin typeface="Georgia" panose="02040502050405020303" pitchFamily="18" charset="0"/>
                <a:ea typeface="Georgia" panose="02040502050405020303" pitchFamily="18" charset="0"/>
                <a:cs typeface="Georgia" panose="02040502050405020303" pitchFamily="18" charset="0"/>
              </a:rPr>
              <a:t>pl</a:t>
            </a:r>
            <a:r>
              <a:rPr lang="en-US" sz="1800" i="1" spc="-10"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cab</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e </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w</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 </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ny</a:t>
            </a:r>
            <a:r>
              <a:rPr lang="en-US" sz="1800" i="1" spc="-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ju</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l</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or no</a:t>
            </a:r>
            <a:r>
              <a:rPr lang="en-US" sz="1800" i="1" spc="10" dirty="0">
                <a:effectLst/>
                <a:latin typeface="Georgia" panose="02040502050405020303" pitchFamily="18" charset="0"/>
                <a:ea typeface="Georgia" panose="02040502050405020303" pitchFamily="18" charset="0"/>
                <a:cs typeface="Georgia" panose="02040502050405020303" pitchFamily="18" charset="0"/>
              </a:rPr>
              <a:t>n</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j</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l</a:t>
            </a:r>
            <a:r>
              <a:rPr lang="en-US" sz="1800" i="1" spc="-3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a:t>
            </a:r>
            <a:r>
              <a:rPr lang="en-US" sz="1800" i="1" spc="-15"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3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pr</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s</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un</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s</a:t>
            </a:r>
            <a:r>
              <a:rPr lang="en-US" sz="1800" i="1" dirty="0">
                <a:effectLst/>
                <a:latin typeface="Georgia" panose="02040502050405020303" pitchFamily="18" charset="0"/>
                <a:ea typeface="Georgia" panose="02040502050405020303" pitchFamily="18" charset="0"/>
                <a:cs typeface="Georgia" panose="02040502050405020303" pitchFamily="18" charset="0"/>
              </a:rPr>
              <a: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750"/>
              </a:lnSpc>
              <a:spcBef>
                <a:spcPts val="0"/>
              </a:spcBef>
              <a:spcAft>
                <a:spcPts val="0"/>
              </a:spcAft>
              <a:buNone/>
            </a:pPr>
            <a:r>
              <a:rPr lang="en-US" sz="18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34950" marR="0" indent="0" algn="just">
              <a:lnSpc>
                <a:spcPct val="107000"/>
              </a:lnSpc>
              <a:spcBef>
                <a:spcPts val="0"/>
              </a:spcBef>
              <a:spcAft>
                <a:spcPts val="0"/>
              </a:spcAft>
              <a:buNone/>
            </a:pP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err="1">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A</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b</a:t>
            </a:r>
            <a:r>
              <a:rPr lang="en-US" sz="1800" i="1" dirty="0">
                <a:effectLst/>
                <a:latin typeface="Georgia" panose="02040502050405020303" pitchFamily="18" charset="0"/>
                <a:ea typeface="Georgia" panose="02040502050405020303" pitchFamily="18" charset="0"/>
                <a:cs typeface="Georgia" panose="02040502050405020303" pitchFamily="18" charset="0"/>
              </a:rPr>
              <a:t>orrow</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r</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mort</a:t>
            </a:r>
            <a:r>
              <a:rPr lang="en-US" sz="1800" i="1" spc="-15" dirty="0">
                <a:effectLst/>
                <a:latin typeface="Georgia" panose="02040502050405020303" pitchFamily="18" charset="0"/>
                <a:ea typeface="Georgia" panose="02040502050405020303" pitchFamily="18" charset="0"/>
                <a:cs typeface="Georgia" panose="02040502050405020303" pitchFamily="18" charset="0"/>
              </a:rPr>
              <a:t>g</a:t>
            </a:r>
            <a:r>
              <a:rPr lang="en-US" sz="1800" i="1" spc="-5" dirty="0">
                <a:effectLst/>
                <a:latin typeface="Georgia" panose="02040502050405020303" pitchFamily="18" charset="0"/>
                <a:ea typeface="Georgia" panose="02040502050405020303" pitchFamily="18" charset="0"/>
                <a:cs typeface="Georgia" panose="02040502050405020303" pitchFamily="18" charset="0"/>
              </a:rPr>
              <a:t>ag</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30"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n</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obli</a:t>
            </a:r>
            <a:r>
              <a:rPr lang="en-US" sz="1800" i="1" spc="-5" dirty="0">
                <a:effectLst/>
                <a:latin typeface="Georgia" panose="02040502050405020303" pitchFamily="18" charset="0"/>
                <a:ea typeface="Georgia" panose="02040502050405020303" pitchFamily="18" charset="0"/>
                <a:cs typeface="Georgia" panose="02040502050405020303" pitchFamily="18" charset="0"/>
              </a:rPr>
              <a:t>ga</a:t>
            </a:r>
            <a:r>
              <a:rPr lang="en-US" sz="1800" i="1" dirty="0">
                <a:effectLst/>
                <a:latin typeface="Georgia" panose="02040502050405020303" pitchFamily="18" charset="0"/>
                <a:ea typeface="Georgia" panose="02040502050405020303" pitchFamily="18" charset="0"/>
                <a:cs typeface="Georgia" panose="02040502050405020303" pitchFamily="18" charset="0"/>
              </a:rPr>
              <a:t>t</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on</a:t>
            </a:r>
            <a:r>
              <a:rPr lang="en-US" sz="1800" i="1" spc="-3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is m</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th</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n</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120</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ys</a:t>
            </a:r>
            <a:r>
              <a:rPr lang="en-US" sz="1800" i="1" spc="-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d</a:t>
            </a:r>
            <a:r>
              <a:rPr lang="en-US" sz="1800" i="1" spc="10"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in</a:t>
            </a:r>
            <a:r>
              <a:rPr lang="en-US" sz="1800" i="1" spc="-5" dirty="0">
                <a:effectLst/>
                <a:latin typeface="Georgia" panose="02040502050405020303" pitchFamily="18" charset="0"/>
                <a:ea typeface="Georgia" panose="02040502050405020303" pitchFamily="18" charset="0"/>
                <a:cs typeface="Georgia" panose="02040502050405020303" pitchFamily="18" charset="0"/>
              </a:rPr>
              <a:t>q</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900"/>
              </a:lnSpc>
              <a:spcBef>
                <a:spcPts val="0"/>
              </a:spcBef>
              <a:spcAft>
                <a:spcPts val="0"/>
              </a:spcAft>
              <a:buNone/>
            </a:pPr>
            <a:r>
              <a:rPr lang="en-US" sz="18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34950" marR="38100" indent="0" algn="just">
              <a:lnSpc>
                <a:spcPct val="166000"/>
              </a:lnSpc>
              <a:spcBef>
                <a:spcPts val="0"/>
              </a:spcBef>
              <a:spcAft>
                <a:spcPts val="0"/>
              </a:spcAft>
              <a:buNone/>
            </a:pP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i</a:t>
            </a:r>
            <a:r>
              <a:rPr lang="en-US" sz="1800" i="1" spc="-10"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T</a:t>
            </a:r>
            <a:r>
              <a:rPr lang="en-US" sz="1800" i="1" spc="-5" dirty="0">
                <a:effectLst/>
                <a:latin typeface="Georgia" panose="02040502050405020303" pitchFamily="18" charset="0"/>
                <a:ea typeface="Georgia" panose="02040502050405020303" pitchFamily="18" charset="0"/>
                <a:cs typeface="Georgia" panose="02040502050405020303" pitchFamily="18" charset="0"/>
              </a:rPr>
              <a:t>h</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3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is</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ba</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d</a:t>
            </a:r>
            <a:r>
              <a:rPr lang="en-US" sz="1800" i="1" spc="-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on</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a</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spc="-10" dirty="0">
                <a:effectLst/>
                <a:latin typeface="Georgia" panose="02040502050405020303" pitchFamily="18" charset="0"/>
                <a:ea typeface="Georgia" panose="02040502050405020303" pitchFamily="18" charset="0"/>
                <a:cs typeface="Georgia" panose="02040502050405020303" pitchFamily="18" charset="0"/>
              </a:rPr>
              <a:t>b</a:t>
            </a:r>
            <a:r>
              <a:rPr lang="en-US" sz="1800" i="1" dirty="0">
                <a:effectLst/>
                <a:latin typeface="Georgia" panose="02040502050405020303" pitchFamily="18" charset="0"/>
                <a:ea typeface="Georgia" panose="02040502050405020303" pitchFamily="18" charset="0"/>
                <a:cs typeface="Georgia" panose="02040502050405020303" pitchFamily="18" charset="0"/>
              </a:rPr>
              <a:t>orrow</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r</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v</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o</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dirty="0">
                <a:effectLst/>
                <a:latin typeface="Georgia" panose="02040502050405020303" pitchFamily="18" charset="0"/>
                <a:ea typeface="Georgia" panose="02040502050405020303" pitchFamily="18" charset="0"/>
                <a:cs typeface="Georgia" panose="02040502050405020303" pitchFamily="18" charset="0"/>
              </a:rPr>
              <a:t>t</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on</a:t>
            </a:r>
            <a:r>
              <a:rPr lang="en-US" sz="1800" i="1" spc="-1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of</a:t>
            </a:r>
            <a:r>
              <a:rPr lang="en-US" sz="1800" i="1" spc="-1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a</a:t>
            </a:r>
            <a:r>
              <a:rPr lang="en-US" sz="1800" i="1" spc="-10"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spc="25" dirty="0">
                <a:effectLst/>
                <a:latin typeface="Georgia" panose="02040502050405020303" pitchFamily="18" charset="0"/>
                <a:ea typeface="Georgia" panose="02040502050405020303" pitchFamily="18" charset="0"/>
                <a:cs typeface="Georgia" panose="02040502050405020303" pitchFamily="18" charset="0"/>
              </a:rPr>
              <a:t>e</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spc="5" dirty="0">
                <a:effectLst/>
                <a:latin typeface="Georgia" panose="02040502050405020303" pitchFamily="18" charset="0"/>
                <a:ea typeface="Georgia" panose="02040502050405020303" pitchFamily="18" charset="0"/>
                <a:cs typeface="Georgia" panose="02040502050405020303" pitchFamily="18" charset="0"/>
              </a:rPr>
              <a:t>on</a:t>
            </a:r>
            <a:r>
              <a:rPr lang="en-US" sz="1800" i="1" spc="-5" dirty="0">
                <a:effectLst/>
                <a:latin typeface="Georgia" panose="02040502050405020303" pitchFamily="18" charset="0"/>
                <a:ea typeface="Georgia" panose="02040502050405020303" pitchFamily="18" charset="0"/>
                <a:cs typeface="Georgia" panose="02040502050405020303" pitchFamily="18" charset="0"/>
              </a:rPr>
              <a:t>-</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e</a:t>
            </a:r>
            <a:r>
              <a:rPr lang="en-US" sz="1800" i="1" spc="-40"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3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or </a:t>
            </a:r>
          </a:p>
          <a:p>
            <a:pPr marL="234950" marR="38100" indent="0" algn="just">
              <a:lnSpc>
                <a:spcPct val="166000"/>
              </a:lnSpc>
              <a:spcBef>
                <a:spcPts val="0"/>
              </a:spcBef>
              <a:spcAft>
                <a:spcPts val="0"/>
              </a:spcAft>
              <a:buNone/>
            </a:pPr>
            <a:r>
              <a:rPr lang="en-US" sz="1800" i="1" spc="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ii</a:t>
            </a:r>
            <a:r>
              <a:rPr lang="en-US" sz="1800" i="1" spc="-10"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a:t>
            </a:r>
            <a:r>
              <a:rPr lang="en-US" sz="1800" i="1" spc="14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The</a:t>
            </a:r>
            <a:r>
              <a:rPr lang="en-US" sz="1800" i="1" spc="1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e</a:t>
            </a:r>
            <a:r>
              <a:rPr lang="en-US" sz="1800" i="1" dirty="0">
                <a:effectLst/>
                <a:latin typeface="Georgia" panose="02040502050405020303" pitchFamily="18" charset="0"/>
                <a:ea typeface="Georgia" panose="02040502050405020303" pitchFamily="18" charset="0"/>
                <a:cs typeface="Georgia" panose="02040502050405020303" pitchFamily="18" charset="0"/>
              </a:rPr>
              <a:t>rv</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er</a:t>
            </a:r>
            <a:r>
              <a:rPr lang="en-US" sz="1800" i="1" spc="1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is</a:t>
            </a:r>
            <a:r>
              <a:rPr lang="en-US" sz="1800" i="1" spc="14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jo</a:t>
            </a:r>
            <a:r>
              <a:rPr lang="en-US" sz="1800" i="1" spc="1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ning</a:t>
            </a:r>
            <a:r>
              <a:rPr lang="en-US" sz="1800" i="1" spc="1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the</a:t>
            </a:r>
            <a:r>
              <a:rPr lang="en-US" sz="1800" i="1" spc="12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f</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0" dirty="0">
                <a:effectLst/>
                <a:latin typeface="Georgia" panose="02040502050405020303" pitchFamily="18" charset="0"/>
                <a:ea typeface="Georgia" panose="02040502050405020303" pitchFamily="18" charset="0"/>
                <a:cs typeface="Georgia" panose="02040502050405020303" pitchFamily="18" charset="0"/>
              </a:rPr>
              <a:t>c</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dirty="0">
                <a:effectLst/>
                <a:latin typeface="Georgia" panose="02040502050405020303" pitchFamily="18" charset="0"/>
                <a:ea typeface="Georgia" panose="02040502050405020303" pitchFamily="18" charset="0"/>
                <a:cs typeface="Georgia" panose="02040502050405020303" pitchFamily="18" charset="0"/>
              </a:rPr>
              <a:t>os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re</a:t>
            </a:r>
            <a:r>
              <a:rPr lang="en-US" sz="1800" i="1" spc="115" dirty="0">
                <a:effectLst/>
                <a:latin typeface="Georgia" panose="02040502050405020303" pitchFamily="18" charset="0"/>
                <a:ea typeface="Georgia" panose="02040502050405020303" pitchFamily="18" charset="0"/>
                <a:cs typeface="Georgia" panose="02040502050405020303" pitchFamily="18" charset="0"/>
              </a:rPr>
              <a:t> </a:t>
            </a:r>
            <a:r>
              <a:rPr lang="en-US" sz="1800" i="1" spc="5" dirty="0">
                <a:effectLst/>
                <a:latin typeface="Georgia" panose="02040502050405020303" pitchFamily="18" charset="0"/>
                <a:ea typeface="Georgia" panose="02040502050405020303" pitchFamily="18" charset="0"/>
                <a:cs typeface="Georgia" panose="02040502050405020303" pitchFamily="18" charset="0"/>
              </a:rPr>
              <a:t>a</a:t>
            </a:r>
            <a:r>
              <a:rPr lang="en-US" sz="1800" i="1" spc="-5" dirty="0">
                <a:effectLst/>
                <a:latin typeface="Georgia" panose="02040502050405020303" pitchFamily="18" charset="0"/>
                <a:ea typeface="Georgia" panose="02040502050405020303" pitchFamily="18" charset="0"/>
                <a:cs typeface="Georgia" panose="02040502050405020303" pitchFamily="18" charset="0"/>
              </a:rPr>
              <a:t>c</a:t>
            </a:r>
            <a:r>
              <a:rPr lang="en-US" sz="1800" i="1" dirty="0">
                <a:effectLst/>
                <a:latin typeface="Georgia" panose="02040502050405020303" pitchFamily="18" charset="0"/>
                <a:ea typeface="Georgia" panose="02040502050405020303" pitchFamily="18" charset="0"/>
                <a:cs typeface="Georgia" panose="02040502050405020303" pitchFamily="18" charset="0"/>
              </a:rPr>
              <a:t>t</a:t>
            </a:r>
            <a:r>
              <a:rPr lang="en-US" sz="1800" i="1" spc="5" dirty="0">
                <a:effectLst/>
                <a:latin typeface="Georgia" panose="02040502050405020303" pitchFamily="18" charset="0"/>
                <a:ea typeface="Georgia" panose="02040502050405020303" pitchFamily="18" charset="0"/>
                <a:cs typeface="Georgia" panose="02040502050405020303" pitchFamily="18" charset="0"/>
              </a:rPr>
              <a:t>i</a:t>
            </a:r>
            <a:r>
              <a:rPr lang="en-US" sz="1800" i="1" dirty="0">
                <a:effectLst/>
                <a:latin typeface="Georgia" panose="02040502050405020303" pitchFamily="18" charset="0"/>
                <a:ea typeface="Georgia" panose="02040502050405020303" pitchFamily="18" charset="0"/>
                <a:cs typeface="Georgia" panose="02040502050405020303" pitchFamily="18" charset="0"/>
              </a:rPr>
              <a:t>on</a:t>
            </a:r>
            <a:r>
              <a:rPr lang="en-US" sz="1800" i="1" spc="12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of</a:t>
            </a:r>
            <a:r>
              <a:rPr lang="en-US" sz="1800" i="1" spc="14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a</a:t>
            </a:r>
            <a:r>
              <a:rPr lang="en-US" sz="1800" i="1" spc="135"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dirty="0">
                <a:effectLst/>
                <a:latin typeface="Georgia" panose="02040502050405020303" pitchFamily="18" charset="0"/>
                <a:ea typeface="Georgia" panose="02040502050405020303" pitchFamily="18" charset="0"/>
                <a:cs typeface="Georgia" panose="02040502050405020303" pitchFamily="18" charset="0"/>
              </a:rPr>
              <a:t>peri</a:t>
            </a:r>
            <a:r>
              <a:rPr lang="en-US" sz="1800" i="1" spc="5" dirty="0">
                <a:effectLst/>
                <a:latin typeface="Georgia" panose="02040502050405020303" pitchFamily="18" charset="0"/>
                <a:ea typeface="Georgia" panose="02040502050405020303" pitchFamily="18" charset="0"/>
                <a:cs typeface="Georgia" panose="02040502050405020303" pitchFamily="18" charset="0"/>
              </a:rPr>
              <a:t>o</a:t>
            </a:r>
            <a:r>
              <a:rPr lang="en-US" sz="1800" i="1" dirty="0">
                <a:effectLst/>
                <a:latin typeface="Georgia" panose="02040502050405020303" pitchFamily="18" charset="0"/>
                <a:ea typeface="Georgia" panose="02040502050405020303" pitchFamily="18" charset="0"/>
                <a:cs typeface="Georgia" panose="02040502050405020303" pitchFamily="18" charset="0"/>
              </a:rPr>
              <a:t>r</a:t>
            </a:r>
            <a:r>
              <a:rPr lang="en-US" sz="1800" i="1" spc="14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or</a:t>
            </a:r>
            <a:r>
              <a:rPr lang="en-US" sz="1800" i="1" spc="140" dirty="0">
                <a:effectLst/>
                <a:latin typeface="Georgia" panose="02040502050405020303" pitchFamily="18" charset="0"/>
                <a:ea typeface="Georgia" panose="02040502050405020303" pitchFamily="18" charset="0"/>
                <a:cs typeface="Georgia" panose="02040502050405020303" pitchFamily="18" charset="0"/>
              </a:rPr>
              <a:t> </a:t>
            </a:r>
            <a:r>
              <a:rPr lang="en-US" sz="1800" i="1" dirty="0">
                <a:effectLst/>
                <a:latin typeface="Georgia" panose="02040502050405020303" pitchFamily="18" charset="0"/>
                <a:ea typeface="Georgia" panose="02040502050405020303" pitchFamily="18" charset="0"/>
                <a:cs typeface="Georgia" panose="02040502050405020303" pitchFamily="18" charset="0"/>
              </a:rPr>
              <a:t>s</a:t>
            </a:r>
            <a:r>
              <a:rPr lang="en-US" sz="1800" i="1" spc="5" dirty="0">
                <a:effectLst/>
                <a:latin typeface="Georgia" panose="02040502050405020303" pitchFamily="18" charset="0"/>
                <a:ea typeface="Georgia" panose="02040502050405020303" pitchFamily="18" charset="0"/>
                <a:cs typeface="Georgia" panose="02040502050405020303" pitchFamily="18" charset="0"/>
              </a:rPr>
              <a:t>u</a:t>
            </a:r>
            <a:r>
              <a:rPr lang="en-US" sz="1800" i="1" spc="-5" dirty="0">
                <a:effectLst/>
                <a:latin typeface="Georgia" panose="02040502050405020303" pitchFamily="18" charset="0"/>
                <a:ea typeface="Georgia" panose="02040502050405020303" pitchFamily="18" charset="0"/>
                <a:cs typeface="Georgia" panose="02040502050405020303" pitchFamily="18" charset="0"/>
              </a:rPr>
              <a:t>b</a:t>
            </a:r>
            <a:r>
              <a:rPr lang="en-US" sz="1800" i="1" dirty="0">
                <a:effectLst/>
                <a:latin typeface="Georgia" panose="02040502050405020303" pitchFamily="18" charset="0"/>
                <a:ea typeface="Georgia" panose="02040502050405020303" pitchFamily="18" charset="0"/>
                <a:cs typeface="Georgia" panose="02040502050405020303" pitchFamily="18" charset="0"/>
              </a:rPr>
              <a:t>or</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dirty="0">
                <a:effectLst/>
                <a:latin typeface="Georgia" panose="02040502050405020303" pitchFamily="18" charset="0"/>
                <a:ea typeface="Georgia" panose="02040502050405020303" pitchFamily="18" charset="0"/>
                <a:cs typeface="Georgia" panose="02040502050405020303" pitchFamily="18" charset="0"/>
              </a:rPr>
              <a:t>inate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34950" marR="0" indent="0" algn="just">
              <a:lnSpc>
                <a:spcPct val="107000"/>
              </a:lnSpc>
              <a:spcBef>
                <a:spcPts val="0"/>
              </a:spcBef>
              <a:spcAft>
                <a:spcPts val="0"/>
              </a:spcAft>
              <a:buNone/>
            </a:pPr>
            <a:r>
              <a:rPr lang="en-US" sz="1800" i="1" spc="5" dirty="0">
                <a:effectLst/>
                <a:latin typeface="Georgia" panose="02040502050405020303" pitchFamily="18" charset="0"/>
                <a:ea typeface="Georgia" panose="02040502050405020303" pitchFamily="18" charset="0"/>
                <a:cs typeface="Georgia" panose="02040502050405020303" pitchFamily="18" charset="0"/>
              </a:rPr>
              <a:t>   l</a:t>
            </a:r>
            <a:r>
              <a:rPr lang="en-US" sz="1800" i="1" dirty="0">
                <a:effectLst/>
                <a:latin typeface="Georgia" panose="02040502050405020303" pitchFamily="18" charset="0"/>
                <a:ea typeface="Georgia" panose="02040502050405020303" pitchFamily="18" charset="0"/>
                <a:cs typeface="Georgia" panose="02040502050405020303" pitchFamily="18" charset="0"/>
              </a:rPr>
              <a:t>ien</a:t>
            </a:r>
            <a:r>
              <a:rPr lang="en-US" sz="1800" i="1" spc="-5" dirty="0">
                <a:effectLst/>
                <a:latin typeface="Georgia" panose="02040502050405020303" pitchFamily="18" charset="0"/>
                <a:ea typeface="Georgia" panose="02040502050405020303" pitchFamily="18" charset="0"/>
                <a:cs typeface="Georgia" panose="02040502050405020303" pitchFamily="18" charset="0"/>
              </a:rPr>
              <a:t>h</a:t>
            </a:r>
            <a:r>
              <a:rPr lang="en-US" sz="1800" i="1" dirty="0">
                <a:effectLst/>
                <a:latin typeface="Georgia" panose="02040502050405020303" pitchFamily="18" charset="0"/>
                <a:ea typeface="Georgia" panose="02040502050405020303" pitchFamily="18" charset="0"/>
                <a:cs typeface="Georgia" panose="02040502050405020303" pitchFamily="18" charset="0"/>
              </a:rPr>
              <a:t>o</a:t>
            </a:r>
            <a:r>
              <a:rPr lang="en-US" sz="1800" i="1" spc="-5" dirty="0">
                <a:effectLst/>
                <a:latin typeface="Georgia" panose="02040502050405020303" pitchFamily="18" charset="0"/>
                <a:ea typeface="Georgia" panose="02040502050405020303" pitchFamily="18" charset="0"/>
                <a:cs typeface="Georgia" panose="02040502050405020303" pitchFamily="18" charset="0"/>
              </a:rPr>
              <a:t>l</a:t>
            </a:r>
            <a:r>
              <a:rPr lang="en-US" sz="1800" i="1" spc="5" dirty="0">
                <a:effectLst/>
                <a:latin typeface="Georgia" panose="02040502050405020303" pitchFamily="18" charset="0"/>
                <a:ea typeface="Georgia" panose="02040502050405020303" pitchFamily="18" charset="0"/>
                <a:cs typeface="Georgia" panose="02040502050405020303" pitchFamily="18" charset="0"/>
              </a:rPr>
              <a:t>d</a:t>
            </a:r>
            <a:r>
              <a:rPr lang="en-US" sz="1800" i="1" dirty="0">
                <a:effectLst/>
                <a:latin typeface="Georgia" panose="02040502050405020303" pitchFamily="18" charset="0"/>
                <a:ea typeface="Georgia" panose="02040502050405020303" pitchFamily="18" charset="0"/>
                <a:cs typeface="Georgia" panose="02040502050405020303" pitchFamily="18" charset="0"/>
              </a:rPr>
              <a: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dirty="0">
                <a:effectLst/>
                <a:latin typeface="Georgia" panose="02040502050405020303" pitchFamily="18" charset="0"/>
                <a:ea typeface="Georgia" panose="02040502050405020303" pitchFamily="18" charset="0"/>
                <a:cs typeface="Georgia" panose="02040502050405020303"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dirty="0">
                <a:effectLst/>
                <a:latin typeface="Georgia" panose="02040502050405020303" pitchFamily="18" charset="0"/>
                <a:ea typeface="Georgia" panose="02040502050405020303" pitchFamily="18" charset="0"/>
                <a:cs typeface="Georgia" panose="02040502050405020303" pitchFamily="18" charset="0"/>
              </a:rPr>
              <a:t>E</a:t>
            </a:r>
            <a:r>
              <a:rPr lang="en-US" sz="1800" b="1" spc="-5" dirty="0">
                <a:effectLst/>
                <a:latin typeface="Georgia" panose="02040502050405020303" pitchFamily="18" charset="0"/>
                <a:ea typeface="Georgia" panose="02040502050405020303" pitchFamily="18" charset="0"/>
                <a:cs typeface="Georgia" panose="02040502050405020303" pitchFamily="18" charset="0"/>
              </a:rPr>
              <a:t>n</a:t>
            </a:r>
            <a:r>
              <a:rPr lang="en-US" sz="1800" b="1" spc="5" dirty="0">
                <a:effectLst/>
                <a:latin typeface="Georgia" panose="02040502050405020303" pitchFamily="18" charset="0"/>
                <a:ea typeface="Georgia" panose="02040502050405020303" pitchFamily="18" charset="0"/>
                <a:cs typeface="Georgia" panose="02040502050405020303" pitchFamily="18" charset="0"/>
              </a:rPr>
              <a:t>t</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r</a:t>
            </a:r>
            <a:r>
              <a:rPr lang="en-US" sz="1800" b="1" spc="-5" dirty="0">
                <a:effectLst/>
                <a:latin typeface="Georgia" panose="02040502050405020303" pitchFamily="18" charset="0"/>
                <a:ea typeface="Georgia" panose="02040502050405020303" pitchFamily="18" charset="0"/>
                <a:cs typeface="Georgia" panose="02040502050405020303" pitchFamily="18" charset="0"/>
              </a:rPr>
              <a:t>i</a:t>
            </a:r>
            <a:r>
              <a:rPr lang="en-US" sz="1800" b="1" dirty="0">
                <a:effectLst/>
                <a:latin typeface="Georgia" panose="02040502050405020303" pitchFamily="18" charset="0"/>
                <a:ea typeface="Georgia" panose="02040502050405020303" pitchFamily="18" charset="0"/>
                <a:cs typeface="Georgia" panose="02040502050405020303" pitchFamily="18" charset="0"/>
              </a:rPr>
              <a:t>ng</a:t>
            </a:r>
            <a:r>
              <a:rPr lang="en-US" sz="1800" b="1" spc="-10"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i</a:t>
            </a:r>
            <a:r>
              <a:rPr lang="en-US" sz="1800" b="1" dirty="0">
                <a:effectLst/>
                <a:latin typeface="Georgia" panose="02040502050405020303" pitchFamily="18" charset="0"/>
                <a:ea typeface="Georgia" panose="02040502050405020303" pitchFamily="18" charset="0"/>
                <a:cs typeface="Georgia" panose="02040502050405020303" pitchFamily="18" charset="0"/>
              </a:rPr>
              <a:t>n</a:t>
            </a:r>
            <a:r>
              <a:rPr lang="en-US" sz="1800" b="1" spc="5" dirty="0">
                <a:effectLst/>
                <a:latin typeface="Georgia" panose="02040502050405020303" pitchFamily="18" charset="0"/>
                <a:ea typeface="Georgia" panose="02040502050405020303" pitchFamily="18" charset="0"/>
                <a:cs typeface="Georgia" panose="02040502050405020303" pitchFamily="18" charset="0"/>
              </a:rPr>
              <a:t>t</a:t>
            </a:r>
            <a:r>
              <a:rPr lang="en-US" sz="1800" b="1" dirty="0">
                <a:effectLst/>
                <a:latin typeface="Georgia" panose="02040502050405020303" pitchFamily="18" charset="0"/>
                <a:ea typeface="Georgia" panose="02040502050405020303" pitchFamily="18" charset="0"/>
                <a:cs typeface="Georgia" panose="02040502050405020303" pitchFamily="18" charset="0"/>
              </a:rPr>
              <a:t>o</a:t>
            </a: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a</a:t>
            </a:r>
            <a:r>
              <a:rPr lang="en-US" sz="1800" b="1" spc="-10"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l</a:t>
            </a:r>
            <a:r>
              <a:rPr lang="en-US" sz="1800" b="1" spc="5" dirty="0">
                <a:effectLst/>
                <a:latin typeface="Georgia" panose="02040502050405020303" pitchFamily="18" charset="0"/>
                <a:ea typeface="Georgia" panose="02040502050405020303" pitchFamily="18" charset="0"/>
                <a:cs typeface="Georgia" panose="02040502050405020303" pitchFamily="18" charset="0"/>
              </a:rPr>
              <a:t>o</a:t>
            </a:r>
            <a:r>
              <a:rPr lang="en-US" sz="1800" b="1" spc="-5" dirty="0">
                <a:effectLst/>
                <a:latin typeface="Georgia" panose="02040502050405020303" pitchFamily="18" charset="0"/>
                <a:ea typeface="Georgia" panose="02040502050405020303" pitchFamily="18" charset="0"/>
                <a:cs typeface="Georgia" panose="02040502050405020303" pitchFamily="18" charset="0"/>
              </a:rPr>
              <a:t>a</a:t>
            </a:r>
            <a:r>
              <a:rPr lang="en-US" sz="1800" b="1" dirty="0">
                <a:effectLst/>
                <a:latin typeface="Georgia" panose="02040502050405020303" pitchFamily="18" charset="0"/>
                <a:ea typeface="Georgia" panose="02040502050405020303" pitchFamily="18" charset="0"/>
                <a:cs typeface="Georgia" panose="02040502050405020303" pitchFamily="18" charset="0"/>
              </a:rPr>
              <a:t>n</a:t>
            </a:r>
            <a:r>
              <a:rPr lang="en-US" sz="1800" b="1" spc="-1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m</a:t>
            </a:r>
            <a:r>
              <a:rPr lang="en-US" sz="1800" b="1" dirty="0">
                <a:effectLst/>
                <a:latin typeface="Georgia" panose="02040502050405020303" pitchFamily="18" charset="0"/>
                <a:ea typeface="Georgia" panose="02040502050405020303" pitchFamily="18" charset="0"/>
                <a:cs typeface="Georgia" panose="02040502050405020303" pitchFamily="18" charset="0"/>
              </a:rPr>
              <a:t>od</a:t>
            </a:r>
            <a:r>
              <a:rPr lang="en-US" sz="1800" b="1" spc="-10" dirty="0">
                <a:effectLst/>
                <a:latin typeface="Georgia" panose="02040502050405020303" pitchFamily="18" charset="0"/>
                <a:ea typeface="Georgia" panose="02040502050405020303" pitchFamily="18" charset="0"/>
                <a:cs typeface="Georgia" panose="02040502050405020303" pitchFamily="18" charset="0"/>
              </a:rPr>
              <a:t>i</a:t>
            </a:r>
            <a:r>
              <a:rPr lang="en-US" sz="1800" b="1" spc="5" dirty="0">
                <a:effectLst/>
                <a:latin typeface="Georgia" panose="02040502050405020303" pitchFamily="18" charset="0"/>
                <a:ea typeface="Georgia" panose="02040502050405020303" pitchFamily="18" charset="0"/>
                <a:cs typeface="Georgia" panose="02040502050405020303" pitchFamily="18" charset="0"/>
              </a:rPr>
              <a:t>f</a:t>
            </a:r>
            <a:r>
              <a:rPr lang="en-US" sz="1800" b="1" spc="-5" dirty="0">
                <a:effectLst/>
                <a:latin typeface="Georgia" panose="02040502050405020303" pitchFamily="18" charset="0"/>
                <a:ea typeface="Georgia" panose="02040502050405020303" pitchFamily="18" charset="0"/>
                <a:cs typeface="Georgia" panose="02040502050405020303" pitchFamily="18" charset="0"/>
              </a:rPr>
              <a:t>ica</a:t>
            </a:r>
            <a:r>
              <a:rPr lang="en-US" sz="1800" b="1" spc="5" dirty="0">
                <a:effectLst/>
                <a:latin typeface="Georgia" panose="02040502050405020303" pitchFamily="18" charset="0"/>
                <a:ea typeface="Georgia" panose="02040502050405020303" pitchFamily="18" charset="0"/>
                <a:cs typeface="Georgia" panose="02040502050405020303" pitchFamily="18" charset="0"/>
              </a:rPr>
              <a:t>t</a:t>
            </a:r>
            <a:r>
              <a:rPr lang="en-US" sz="1800" b="1" spc="-5" dirty="0">
                <a:effectLst/>
                <a:latin typeface="Georgia" panose="02040502050405020303" pitchFamily="18" charset="0"/>
                <a:ea typeface="Georgia" panose="02040502050405020303" pitchFamily="18" charset="0"/>
                <a:cs typeface="Georgia" panose="02040502050405020303" pitchFamily="18" charset="0"/>
              </a:rPr>
              <a:t>i</a:t>
            </a:r>
            <a:r>
              <a:rPr lang="en-US" sz="1800" b="1" dirty="0">
                <a:effectLst/>
                <a:latin typeface="Georgia" panose="02040502050405020303" pitchFamily="18" charset="0"/>
                <a:ea typeface="Georgia" panose="02040502050405020303" pitchFamily="18" charset="0"/>
                <a:cs typeface="Georgia" panose="02040502050405020303" pitchFamily="18" charset="0"/>
              </a:rPr>
              <a:t>on</a:t>
            </a:r>
            <a:r>
              <a:rPr lang="en-US" sz="1800" b="1" spc="-25" dirty="0">
                <a:effectLst/>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a</a:t>
            </a:r>
            <a:r>
              <a:rPr lang="en-US" sz="1800" b="1" dirty="0">
                <a:effectLst/>
                <a:latin typeface="Georgia" panose="02040502050405020303" pitchFamily="18" charset="0"/>
                <a:ea typeface="Georgia" panose="02040502050405020303" pitchFamily="18" charset="0"/>
                <a:cs typeface="Georgia" panose="02040502050405020303" pitchFamily="18" charset="0"/>
              </a:rPr>
              <a:t>gre</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spc="10" dirty="0">
                <a:effectLst/>
                <a:latin typeface="Georgia" panose="02040502050405020303" pitchFamily="18" charset="0"/>
                <a:ea typeface="Georgia" panose="02040502050405020303" pitchFamily="18" charset="0"/>
                <a:cs typeface="Georgia" panose="02040502050405020303" pitchFamily="18" charset="0"/>
              </a:rPr>
              <a:t>m</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nt</a:t>
            </a:r>
            <a:r>
              <a:rPr lang="en-US" sz="1800" b="1" spc="-5" dirty="0">
                <a:latin typeface="Georgia" panose="02040502050405020303" pitchFamily="18" charset="0"/>
                <a:ea typeface="Georgia" panose="02040502050405020303" pitchFamily="18" charset="0"/>
                <a:cs typeface="Georgia" panose="02040502050405020303" pitchFamily="18" charset="0"/>
              </a:rPr>
              <a:t> </a:t>
            </a:r>
            <a:r>
              <a:rPr lang="en-US" sz="1800" b="1" spc="5" dirty="0">
                <a:effectLst/>
                <a:latin typeface="Georgia" panose="02040502050405020303" pitchFamily="18" charset="0"/>
                <a:ea typeface="Georgia" panose="02040502050405020303" pitchFamily="18" charset="0"/>
                <a:cs typeface="Georgia" panose="02040502050405020303" pitchFamily="18" charset="0"/>
              </a:rPr>
              <a:t>t</a:t>
            </a:r>
            <a:r>
              <a:rPr lang="en-US" sz="1800" b="1" spc="-10" dirty="0">
                <a:effectLst/>
                <a:latin typeface="Georgia" panose="02040502050405020303" pitchFamily="18" charset="0"/>
                <a:ea typeface="Georgia" panose="02040502050405020303" pitchFamily="18" charset="0"/>
                <a:cs typeface="Georgia" panose="02040502050405020303" pitchFamily="18" charset="0"/>
              </a:rPr>
              <a:t>o</a:t>
            </a:r>
            <a:r>
              <a:rPr lang="en-US" sz="1800" b="1" spc="5" dirty="0">
                <a:effectLst/>
                <a:latin typeface="Georgia" panose="02040502050405020303" pitchFamily="18" charset="0"/>
                <a:ea typeface="Georgia" panose="02040502050405020303" pitchFamily="18" charset="0"/>
                <a:cs typeface="Georgia" panose="02040502050405020303" pitchFamily="18" charset="0"/>
              </a:rPr>
              <a:t>l</a:t>
            </a:r>
            <a:r>
              <a:rPr lang="en-US" sz="1800" b="1" dirty="0">
                <a:effectLst/>
                <a:latin typeface="Georgia" panose="02040502050405020303" pitchFamily="18" charset="0"/>
                <a:ea typeface="Georgia" panose="02040502050405020303" pitchFamily="18" charset="0"/>
                <a:cs typeface="Georgia" panose="02040502050405020303" pitchFamily="18" charset="0"/>
              </a:rPr>
              <a:t>ls</a:t>
            </a:r>
            <a:r>
              <a:rPr lang="en-US" sz="1800" b="1" spc="5" dirty="0">
                <a:effectLst/>
                <a:latin typeface="Georgia" panose="02040502050405020303" pitchFamily="18" charset="0"/>
                <a:ea typeface="Georgia" panose="02040502050405020303" pitchFamily="18" charset="0"/>
                <a:cs typeface="Georgia" panose="02040502050405020303" pitchFamily="18" charset="0"/>
              </a:rPr>
              <a:t> t</a:t>
            </a:r>
            <a:r>
              <a:rPr lang="en-US" sz="1800" b="1" dirty="0">
                <a:effectLst/>
                <a:latin typeface="Georgia" panose="02040502050405020303" pitchFamily="18" charset="0"/>
                <a:ea typeface="Georgia" panose="02040502050405020303" pitchFamily="18" charset="0"/>
                <a:cs typeface="Georgia" panose="02040502050405020303" pitchFamily="18" charset="0"/>
              </a:rPr>
              <a:t>he</a:t>
            </a:r>
            <a:r>
              <a:rPr lang="en-US" sz="1800" b="1" spc="-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r</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spc="5" dirty="0">
                <a:effectLst/>
                <a:latin typeface="Georgia" panose="02040502050405020303" pitchFamily="18" charset="0"/>
                <a:ea typeface="Georgia" panose="02040502050405020303" pitchFamily="18" charset="0"/>
                <a:cs typeface="Georgia" panose="02040502050405020303" pitchFamily="18" charset="0"/>
              </a:rPr>
              <a:t>f</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r</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n</a:t>
            </a:r>
            <a:r>
              <a:rPr lang="en-US" sz="1800" b="1" spc="-5" dirty="0">
                <a:effectLst/>
                <a:latin typeface="Georgia" panose="02040502050405020303" pitchFamily="18" charset="0"/>
                <a:ea typeface="Georgia" panose="02040502050405020303" pitchFamily="18" charset="0"/>
                <a:cs typeface="Georgia" panose="02040502050405020303" pitchFamily="18" charset="0"/>
              </a:rPr>
              <a:t>ce</a:t>
            </a:r>
            <a:r>
              <a:rPr lang="en-US" sz="1800" b="1" dirty="0">
                <a:effectLst/>
                <a:latin typeface="Georgia" panose="02040502050405020303" pitchFamily="18" charset="0"/>
                <a:ea typeface="Georgia" panose="02040502050405020303" pitchFamily="18" charset="0"/>
                <a:cs typeface="Georgia" panose="02040502050405020303" pitchFamily="18" charset="0"/>
              </a:rPr>
              <a:t>d</a:t>
            </a:r>
            <a:r>
              <a:rPr lang="en-US" sz="1800" b="1" spc="-15" dirty="0">
                <a:effectLst/>
                <a:latin typeface="Georgia" panose="02040502050405020303" pitchFamily="18" charset="0"/>
                <a:ea typeface="Georgia" panose="02040502050405020303" pitchFamily="18" charset="0"/>
                <a:cs typeface="Georgia" panose="02040502050405020303" pitchFamily="18" charset="0"/>
              </a:rPr>
              <a:t> </a:t>
            </a:r>
            <a:r>
              <a:rPr lang="en-US" sz="1800" b="1" dirty="0">
                <a:effectLst/>
                <a:latin typeface="Georgia" panose="02040502050405020303" pitchFamily="18" charset="0"/>
                <a:ea typeface="Georgia" panose="02040502050405020303" pitchFamily="18" charset="0"/>
                <a:cs typeface="Georgia" panose="02040502050405020303" pitchFamily="18" charset="0"/>
              </a:rPr>
              <a:t>120</a:t>
            </a:r>
            <a:r>
              <a:rPr lang="en-US" sz="1800" b="1" spc="-15" dirty="0">
                <a:effectLst/>
                <a:latin typeface="Georgia" panose="02040502050405020303" pitchFamily="18" charset="0"/>
                <a:ea typeface="Georgia" panose="02040502050405020303" pitchFamily="18" charset="0"/>
                <a:cs typeface="Georgia" panose="02040502050405020303" pitchFamily="18" charset="0"/>
              </a:rPr>
              <a:t>-day</a:t>
            </a:r>
            <a:r>
              <a:rPr lang="en-US" sz="1800" b="1" dirty="0">
                <a:effectLst/>
                <a:latin typeface="Georgia" panose="02040502050405020303" pitchFamily="18" charset="0"/>
                <a:ea typeface="Georgia" panose="02040502050405020303" pitchFamily="18" charset="0"/>
                <a:cs typeface="Georgia" panose="02040502050405020303" pitchFamily="18" charset="0"/>
              </a:rPr>
              <a:t> p</a:t>
            </a:r>
            <a:r>
              <a:rPr lang="en-US" sz="1800" b="1" spc="-5" dirty="0">
                <a:effectLst/>
                <a:latin typeface="Georgia" panose="02040502050405020303" pitchFamily="18" charset="0"/>
                <a:ea typeface="Georgia" panose="02040502050405020303" pitchFamily="18" charset="0"/>
                <a:cs typeface="Georgia" panose="02040502050405020303" pitchFamily="18" charset="0"/>
              </a:rPr>
              <a:t>e</a:t>
            </a:r>
            <a:r>
              <a:rPr lang="en-US" sz="1800" b="1" dirty="0">
                <a:effectLst/>
                <a:latin typeface="Georgia" panose="02040502050405020303" pitchFamily="18" charset="0"/>
                <a:ea typeface="Georgia" panose="02040502050405020303" pitchFamily="18" charset="0"/>
                <a:cs typeface="Georgia" panose="02040502050405020303" pitchFamily="18" charset="0"/>
              </a:rPr>
              <a:t>r</a:t>
            </a:r>
            <a:r>
              <a:rPr lang="en-US" sz="1800" b="1" spc="-5" dirty="0">
                <a:effectLst/>
                <a:latin typeface="Georgia" panose="02040502050405020303" pitchFamily="18" charset="0"/>
                <a:ea typeface="Georgia" panose="02040502050405020303" pitchFamily="18" charset="0"/>
                <a:cs typeface="Georgia" panose="02040502050405020303" pitchFamily="18" charset="0"/>
              </a:rPr>
              <a:t>i</a:t>
            </a:r>
            <a:r>
              <a:rPr lang="en-US" sz="1800" b="1" dirty="0">
                <a:effectLst/>
                <a:latin typeface="Georgia" panose="02040502050405020303" pitchFamily="18" charset="0"/>
                <a:ea typeface="Georgia" panose="02040502050405020303" pitchFamily="18" charset="0"/>
                <a:cs typeface="Georgia" panose="02040502050405020303" pitchFamily="18" charset="0"/>
              </a:rPr>
              <a:t>od.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79DEDDF0-59BF-40DF-BB42-84BF4AED4A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014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1297</TotalTime>
  <Words>4560</Words>
  <Application>Microsoft Office PowerPoint</Application>
  <PresentationFormat>Widescreen</PresentationFormat>
  <Paragraphs>222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Baskerville Old Face</vt:lpstr>
      <vt:lpstr>Calibri</vt:lpstr>
      <vt:lpstr>Corbel</vt:lpstr>
      <vt:lpstr>Georgia</vt:lpstr>
      <vt:lpstr>Parallax</vt:lpstr>
      <vt:lpstr>FORBEARANCE &amp; MODIFICATION FOR DISTRESSED BORROWERS  PLUS A LITTLE HOME EQUITY AT THE END  FIC CONFERENCES – SEPTEMBER 9, 2020</vt:lpstr>
      <vt:lpstr>Topics</vt:lpstr>
      <vt:lpstr>HELPING DISTRESSED BORROWERS</vt:lpstr>
      <vt:lpstr>Forbearance for Distressed Borrowers (Most Loan Types – Portfolio)</vt:lpstr>
      <vt:lpstr>Forbearance for Distressed Borrowers (Most Loan Types – Portfolio)</vt:lpstr>
      <vt:lpstr>Forbearance for Distressed Borrowers (Most Loan Types – Portfolio)</vt:lpstr>
      <vt:lpstr>Considerations When Modifying</vt:lpstr>
      <vt:lpstr>Considerations When Modifying</vt:lpstr>
      <vt:lpstr>Considerations When Modifying</vt:lpstr>
      <vt:lpstr>Considerations When Modifying</vt:lpstr>
      <vt:lpstr>Forbearance/Modification of Texas Home Equity Loans</vt:lpstr>
      <vt:lpstr>Forbearance/Modification of Texas Home Equity Loans</vt:lpstr>
      <vt:lpstr>Forbearance/Modification of Texas Home Equity Loans</vt:lpstr>
      <vt:lpstr>Forbearance/Modification of Texas Home Equity Loans</vt:lpstr>
      <vt:lpstr>Forbearance/Modification of Texas Home Equity Loans</vt:lpstr>
      <vt:lpstr>Forbearance/Modification of Texas Home Equity Loans</vt:lpstr>
      <vt:lpstr>Forbearance/Modification of Texas Home Equity Loans</vt:lpstr>
      <vt:lpstr>FORBEARANCE AND MODIFICATION FOR FANNIE MAE/FREDDIE MAC-SERVICED LOANS</vt:lpstr>
      <vt:lpstr>FORBEARANCE AND MODIFICATION FOR FANNIE MAE/FREDDIE MAC-SERVICED LOANS</vt:lpstr>
      <vt:lpstr>LENDER LETTER LL-2020-05</vt:lpstr>
      <vt:lpstr>LENDER LETTER LL-2020-05</vt:lpstr>
      <vt:lpstr>LENDER LETTER LL-2020-07  COVID-19 PAYMENT DEFERRAL</vt:lpstr>
      <vt:lpstr>LENDER LETTER LL-2020-07  COVID-19 PAYMENT DEFERRAL</vt:lpstr>
      <vt:lpstr>TEXAS HOME EQUITY RULES UPDATE</vt:lpstr>
      <vt:lpstr>TEXAS HOME EQUITY RULES UPDATE</vt:lpstr>
      <vt:lpstr>TEXAS HOME EQUITY RULES UPDATE</vt:lpstr>
      <vt:lpstr>TEXAS HOME EQUITY RULES UPDATE</vt:lpstr>
      <vt:lpstr>TEXAS HOME EQUITY RULES UPDATE</vt:lpstr>
      <vt:lpstr>TEXAS HOME EQUITY RULES UPDATE</vt:lpstr>
      <vt:lpstr>Thank You and Stay Safe!!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FORBEARANCE &amp; MODIFICATION FOR DISTRESSED BORROWERS  PLUS A LITTLE HOME EQUITY AT THE END  FIC CONFERENCES – SEPTEMBER 9, 2020</dc:title>
  <dc:creator>Matt Filpi</dc:creator>
  <cp:lastModifiedBy>Matt Filpi</cp:lastModifiedBy>
  <cp:revision>54</cp:revision>
  <dcterms:created xsi:type="dcterms:W3CDTF">2020-08-22T20:14:56Z</dcterms:created>
  <dcterms:modified xsi:type="dcterms:W3CDTF">2020-08-28T14:12:07Z</dcterms:modified>
</cp:coreProperties>
</file>