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83" r:id="rId3"/>
    <p:sldId id="262" r:id="rId4"/>
    <p:sldId id="285" r:id="rId5"/>
    <p:sldId id="284" r:id="rId6"/>
    <p:sldId id="287" r:id="rId7"/>
    <p:sldId id="277" r:id="rId8"/>
    <p:sldId id="263" r:id="rId9"/>
    <p:sldId id="267" r:id="rId10"/>
    <p:sldId id="286" r:id="rId11"/>
    <p:sldId id="288" r:id="rId12"/>
    <p:sldId id="268" r:id="rId13"/>
    <p:sldId id="269" r:id="rId14"/>
    <p:sldId id="273" r:id="rId15"/>
    <p:sldId id="274" r:id="rId16"/>
    <p:sldId id="275" r:id="rId17"/>
    <p:sldId id="276" r:id="rId18"/>
    <p:sldId id="290" r:id="rId19"/>
    <p:sldId id="282"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p:scale>
          <a:sx n="139" d="100"/>
          <a:sy n="139" d="100"/>
        </p:scale>
        <p:origin x="-834" y="5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3259AD5-8654-40F6-8438-2911D2744717}" type="datetimeFigureOut">
              <a:rPr lang="en-US" smtClean="0"/>
              <a:t>2/12/2015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EEB6D50-6E17-4FB9-A2D2-D6F4ED1B364A}" type="slidenum">
              <a:rPr lang="en-US" smtClean="0"/>
              <a:t>‹#›</a:t>
            </a:fld>
            <a:endParaRPr lang="en-US" dirty="0"/>
          </a:p>
        </p:txBody>
      </p:sp>
    </p:spTree>
    <p:extLst>
      <p:ext uri="{BB962C8B-B14F-4D97-AF65-F5344CB8AC3E}">
        <p14:creationId xmlns:p14="http://schemas.microsoft.com/office/powerpoint/2010/main" val="71299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EB6D50-6E17-4FB9-A2D2-D6F4ED1B364A}" type="slidenum">
              <a:rPr lang="en-US" smtClean="0"/>
              <a:t>16</a:t>
            </a:fld>
            <a:endParaRPr lang="en-US" dirty="0"/>
          </a:p>
        </p:txBody>
      </p:sp>
    </p:spTree>
    <p:extLst>
      <p:ext uri="{BB962C8B-B14F-4D97-AF65-F5344CB8AC3E}">
        <p14:creationId xmlns:p14="http://schemas.microsoft.com/office/powerpoint/2010/main" val="2966697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B1BAB5-D684-45F9-82EE-416819E54CF5}" type="datetimeFigureOut">
              <a:rPr lang="en-US" smtClean="0"/>
              <a:t>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45AC4D-0CB5-42BC-9D9B-298823BF2CD6}" type="slidenum">
              <a:rPr lang="en-US" smtClean="0"/>
              <a:t>‹#›</a:t>
            </a:fld>
            <a:endParaRPr lang="en-US" dirty="0"/>
          </a:p>
        </p:txBody>
      </p:sp>
    </p:spTree>
    <p:extLst>
      <p:ext uri="{BB962C8B-B14F-4D97-AF65-F5344CB8AC3E}">
        <p14:creationId xmlns:p14="http://schemas.microsoft.com/office/powerpoint/2010/main" val="2082184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B1BAB5-D684-45F9-82EE-416819E54CF5}" type="datetimeFigureOut">
              <a:rPr lang="en-US" smtClean="0"/>
              <a:t>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45AC4D-0CB5-42BC-9D9B-298823BF2CD6}" type="slidenum">
              <a:rPr lang="en-US" smtClean="0"/>
              <a:t>‹#›</a:t>
            </a:fld>
            <a:endParaRPr lang="en-US" dirty="0"/>
          </a:p>
        </p:txBody>
      </p:sp>
    </p:spTree>
    <p:extLst>
      <p:ext uri="{BB962C8B-B14F-4D97-AF65-F5344CB8AC3E}">
        <p14:creationId xmlns:p14="http://schemas.microsoft.com/office/powerpoint/2010/main" val="3200093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B1BAB5-D684-45F9-82EE-416819E54CF5}" type="datetimeFigureOut">
              <a:rPr lang="en-US" smtClean="0"/>
              <a:t>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45AC4D-0CB5-42BC-9D9B-298823BF2CD6}" type="slidenum">
              <a:rPr lang="en-US" smtClean="0"/>
              <a:t>‹#›</a:t>
            </a:fld>
            <a:endParaRPr lang="en-US" dirty="0"/>
          </a:p>
        </p:txBody>
      </p:sp>
    </p:spTree>
    <p:extLst>
      <p:ext uri="{BB962C8B-B14F-4D97-AF65-F5344CB8AC3E}">
        <p14:creationId xmlns:p14="http://schemas.microsoft.com/office/powerpoint/2010/main" val="4143359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B1BAB5-D684-45F9-82EE-416819E54CF5}" type="datetimeFigureOut">
              <a:rPr lang="en-US" smtClean="0"/>
              <a:t>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45AC4D-0CB5-42BC-9D9B-298823BF2CD6}" type="slidenum">
              <a:rPr lang="en-US" smtClean="0"/>
              <a:t>‹#›</a:t>
            </a:fld>
            <a:endParaRPr lang="en-US" dirty="0"/>
          </a:p>
        </p:txBody>
      </p:sp>
    </p:spTree>
    <p:extLst>
      <p:ext uri="{BB962C8B-B14F-4D97-AF65-F5344CB8AC3E}">
        <p14:creationId xmlns:p14="http://schemas.microsoft.com/office/powerpoint/2010/main" val="740947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B1BAB5-D684-45F9-82EE-416819E54CF5}" type="datetimeFigureOut">
              <a:rPr lang="en-US" smtClean="0"/>
              <a:t>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45AC4D-0CB5-42BC-9D9B-298823BF2CD6}" type="slidenum">
              <a:rPr lang="en-US" smtClean="0"/>
              <a:t>‹#›</a:t>
            </a:fld>
            <a:endParaRPr lang="en-US" dirty="0"/>
          </a:p>
        </p:txBody>
      </p:sp>
    </p:spTree>
    <p:extLst>
      <p:ext uri="{BB962C8B-B14F-4D97-AF65-F5344CB8AC3E}">
        <p14:creationId xmlns:p14="http://schemas.microsoft.com/office/powerpoint/2010/main" val="1366690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B1BAB5-D684-45F9-82EE-416819E54CF5}" type="datetimeFigureOut">
              <a:rPr lang="en-US" smtClean="0"/>
              <a:t>2/12/2015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45AC4D-0CB5-42BC-9D9B-298823BF2CD6}" type="slidenum">
              <a:rPr lang="en-US" smtClean="0"/>
              <a:t>‹#›</a:t>
            </a:fld>
            <a:endParaRPr lang="en-US" dirty="0"/>
          </a:p>
        </p:txBody>
      </p:sp>
    </p:spTree>
    <p:extLst>
      <p:ext uri="{BB962C8B-B14F-4D97-AF65-F5344CB8AC3E}">
        <p14:creationId xmlns:p14="http://schemas.microsoft.com/office/powerpoint/2010/main" val="1900627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B1BAB5-D684-45F9-82EE-416819E54CF5}" type="datetimeFigureOut">
              <a:rPr lang="en-US" smtClean="0"/>
              <a:t>2/12/2015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45AC4D-0CB5-42BC-9D9B-298823BF2CD6}" type="slidenum">
              <a:rPr lang="en-US" smtClean="0"/>
              <a:t>‹#›</a:t>
            </a:fld>
            <a:endParaRPr lang="en-US" dirty="0"/>
          </a:p>
        </p:txBody>
      </p:sp>
    </p:spTree>
    <p:extLst>
      <p:ext uri="{BB962C8B-B14F-4D97-AF65-F5344CB8AC3E}">
        <p14:creationId xmlns:p14="http://schemas.microsoft.com/office/powerpoint/2010/main" val="3727438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B1BAB5-D684-45F9-82EE-416819E54CF5}" type="datetimeFigureOut">
              <a:rPr lang="en-US" smtClean="0"/>
              <a:t>2/12/2015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45AC4D-0CB5-42BC-9D9B-298823BF2CD6}" type="slidenum">
              <a:rPr lang="en-US" smtClean="0"/>
              <a:t>‹#›</a:t>
            </a:fld>
            <a:endParaRPr lang="en-US" dirty="0"/>
          </a:p>
        </p:txBody>
      </p:sp>
    </p:spTree>
    <p:extLst>
      <p:ext uri="{BB962C8B-B14F-4D97-AF65-F5344CB8AC3E}">
        <p14:creationId xmlns:p14="http://schemas.microsoft.com/office/powerpoint/2010/main" val="1590209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1BAB5-D684-45F9-82EE-416819E54CF5}" type="datetimeFigureOut">
              <a:rPr lang="en-US" smtClean="0"/>
              <a:t>2/12/2015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45AC4D-0CB5-42BC-9D9B-298823BF2CD6}" type="slidenum">
              <a:rPr lang="en-US" smtClean="0"/>
              <a:t>‹#›</a:t>
            </a:fld>
            <a:endParaRPr lang="en-US" dirty="0"/>
          </a:p>
        </p:txBody>
      </p:sp>
    </p:spTree>
    <p:extLst>
      <p:ext uri="{BB962C8B-B14F-4D97-AF65-F5344CB8AC3E}">
        <p14:creationId xmlns:p14="http://schemas.microsoft.com/office/powerpoint/2010/main" val="2018900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1BAB5-D684-45F9-82EE-416819E54CF5}" type="datetimeFigureOut">
              <a:rPr lang="en-US" smtClean="0"/>
              <a:t>2/12/2015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45AC4D-0CB5-42BC-9D9B-298823BF2CD6}" type="slidenum">
              <a:rPr lang="en-US" smtClean="0"/>
              <a:t>‹#›</a:t>
            </a:fld>
            <a:endParaRPr lang="en-US" dirty="0"/>
          </a:p>
        </p:txBody>
      </p:sp>
    </p:spTree>
    <p:extLst>
      <p:ext uri="{BB962C8B-B14F-4D97-AF65-F5344CB8AC3E}">
        <p14:creationId xmlns:p14="http://schemas.microsoft.com/office/powerpoint/2010/main" val="3314429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1BAB5-D684-45F9-82EE-416819E54CF5}" type="datetimeFigureOut">
              <a:rPr lang="en-US" smtClean="0"/>
              <a:t>2/12/2015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45AC4D-0CB5-42BC-9D9B-298823BF2CD6}" type="slidenum">
              <a:rPr lang="en-US" smtClean="0"/>
              <a:t>‹#›</a:t>
            </a:fld>
            <a:endParaRPr lang="en-US" dirty="0"/>
          </a:p>
        </p:txBody>
      </p:sp>
    </p:spTree>
    <p:extLst>
      <p:ext uri="{BB962C8B-B14F-4D97-AF65-F5344CB8AC3E}">
        <p14:creationId xmlns:p14="http://schemas.microsoft.com/office/powerpoint/2010/main" val="3669092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1BAB5-D684-45F9-82EE-416819E54CF5}" type="datetimeFigureOut">
              <a:rPr lang="en-US" smtClean="0"/>
              <a:t>2/12/2015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45AC4D-0CB5-42BC-9D9B-298823BF2CD6}" type="slidenum">
              <a:rPr lang="en-US" smtClean="0"/>
              <a:t>‹#›</a:t>
            </a:fld>
            <a:endParaRPr lang="en-US" dirty="0"/>
          </a:p>
        </p:txBody>
      </p:sp>
    </p:spTree>
    <p:extLst>
      <p:ext uri="{BB962C8B-B14F-4D97-AF65-F5344CB8AC3E}">
        <p14:creationId xmlns:p14="http://schemas.microsoft.com/office/powerpoint/2010/main" val="1046734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Matt@ppdoc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0"/>
            <a:ext cx="7772400" cy="2613025"/>
          </a:xfrm>
        </p:spPr>
        <p:txBody>
          <a:bodyPr>
            <a:normAutofit fontScale="90000"/>
          </a:bodyPr>
          <a:lstStyle/>
          <a:p>
            <a:r>
              <a:rPr lang="en-US" sz="4000" b="1" dirty="0" smtClean="0">
                <a:solidFill>
                  <a:srgbClr val="5F5F5F"/>
                </a:solidFill>
                <a:latin typeface="+mn-lt"/>
              </a:rPr>
              <a:t/>
            </a:r>
            <a:br>
              <a:rPr lang="en-US" sz="4000" b="1" dirty="0" smtClean="0">
                <a:solidFill>
                  <a:srgbClr val="5F5F5F"/>
                </a:solidFill>
                <a:latin typeface="+mn-lt"/>
              </a:rPr>
            </a:br>
            <a:r>
              <a:rPr lang="en-US" sz="4000" b="1" dirty="0">
                <a:solidFill>
                  <a:srgbClr val="5F5F5F"/>
                </a:solidFill>
                <a:latin typeface="+mn-lt"/>
              </a:rPr>
              <a:t/>
            </a:r>
            <a:br>
              <a:rPr lang="en-US" sz="4000" b="1" dirty="0">
                <a:solidFill>
                  <a:srgbClr val="5F5F5F"/>
                </a:solidFill>
                <a:latin typeface="+mn-lt"/>
              </a:rPr>
            </a:br>
            <a:r>
              <a:rPr lang="en-US" sz="4000" b="1" dirty="0" smtClean="0">
                <a:solidFill>
                  <a:srgbClr val="5F5F5F"/>
                </a:solidFill>
                <a:latin typeface="+mn-lt"/>
              </a:rPr>
              <a:t>TILA-RESPA INTEGRATED DISCLOSURES</a:t>
            </a:r>
            <a:r>
              <a:rPr lang="en-US" sz="3200" b="1" dirty="0" smtClean="0">
                <a:solidFill>
                  <a:srgbClr val="5F5F5F"/>
                </a:solidFill>
                <a:latin typeface="+mn-lt"/>
              </a:rPr>
              <a:t/>
            </a:r>
            <a:br>
              <a:rPr lang="en-US" sz="3200" b="1" dirty="0" smtClean="0">
                <a:solidFill>
                  <a:srgbClr val="5F5F5F"/>
                </a:solidFill>
                <a:latin typeface="+mn-lt"/>
              </a:rPr>
            </a:br>
            <a:r>
              <a:rPr lang="en-US" sz="3200" b="1" dirty="0" smtClean="0">
                <a:solidFill>
                  <a:srgbClr val="5F5F5F"/>
                </a:solidFill>
                <a:latin typeface="+mn-lt"/>
              </a:rPr>
              <a:t/>
            </a:r>
            <a:br>
              <a:rPr lang="en-US" sz="3200" b="1" dirty="0" smtClean="0">
                <a:solidFill>
                  <a:srgbClr val="5F5F5F"/>
                </a:solidFill>
                <a:latin typeface="+mn-lt"/>
              </a:rPr>
            </a:br>
            <a:r>
              <a:rPr lang="en-US" sz="3200" b="1" dirty="0">
                <a:solidFill>
                  <a:srgbClr val="5F5F5F"/>
                </a:solidFill>
                <a:latin typeface="+mn-lt"/>
              </a:rPr>
              <a:t/>
            </a:r>
            <a:br>
              <a:rPr lang="en-US" sz="3200" b="1" dirty="0">
                <a:solidFill>
                  <a:srgbClr val="5F5F5F"/>
                </a:solidFill>
                <a:latin typeface="+mn-lt"/>
              </a:rPr>
            </a:br>
            <a:r>
              <a:rPr lang="en-US" sz="2800" b="1" dirty="0" smtClean="0">
                <a:solidFill>
                  <a:srgbClr val="5F5F5F"/>
                </a:solidFill>
                <a:latin typeface="+mn-lt"/>
              </a:rPr>
              <a:t>BY:</a:t>
            </a:r>
            <a:br>
              <a:rPr lang="en-US" sz="2800" b="1" dirty="0" smtClean="0">
                <a:solidFill>
                  <a:srgbClr val="5F5F5F"/>
                </a:solidFill>
                <a:latin typeface="+mn-lt"/>
              </a:rPr>
            </a:br>
            <a:r>
              <a:rPr lang="en-US" sz="2800" b="1" dirty="0" smtClean="0">
                <a:solidFill>
                  <a:srgbClr val="5F5F5F"/>
                </a:solidFill>
                <a:latin typeface="+mn-lt"/>
              </a:rPr>
              <a:t>MATTHEW R. FILPI</a:t>
            </a:r>
            <a:br>
              <a:rPr lang="en-US" sz="2800" b="1" dirty="0" smtClean="0">
                <a:solidFill>
                  <a:srgbClr val="5F5F5F"/>
                </a:solidFill>
                <a:latin typeface="+mn-lt"/>
              </a:rPr>
            </a:br>
            <a:r>
              <a:rPr lang="en-US" sz="2800" b="1" dirty="0" smtClean="0">
                <a:solidFill>
                  <a:srgbClr val="5F5F5F"/>
                </a:solidFill>
                <a:latin typeface="+mn-lt"/>
              </a:rPr>
              <a:t>ATTORNEY AT LAW</a:t>
            </a:r>
            <a:br>
              <a:rPr lang="en-US" sz="2800" b="1" dirty="0" smtClean="0">
                <a:solidFill>
                  <a:srgbClr val="5F5F5F"/>
                </a:solidFill>
                <a:latin typeface="+mn-lt"/>
              </a:rPr>
            </a:br>
            <a:r>
              <a:rPr lang="en-US" sz="2800" b="1" dirty="0" smtClean="0">
                <a:solidFill>
                  <a:srgbClr val="5F5F5F"/>
                </a:solidFill>
                <a:latin typeface="+mn-lt"/>
              </a:rPr>
              <a:t/>
            </a:r>
            <a:br>
              <a:rPr lang="en-US" sz="2800" b="1" dirty="0" smtClean="0">
                <a:solidFill>
                  <a:srgbClr val="5F5F5F"/>
                </a:solidFill>
                <a:latin typeface="+mn-lt"/>
              </a:rPr>
            </a:br>
            <a:endParaRPr lang="en-US" sz="3200" b="1" dirty="0">
              <a:solidFill>
                <a:srgbClr val="5F5F5F"/>
              </a:solidFill>
              <a:latin typeface="+mn-lt"/>
            </a:endParaRPr>
          </a:p>
        </p:txBody>
      </p:sp>
      <p:pic>
        <p:nvPicPr>
          <p:cNvPr id="2050" name="Picture 2" descr="C:\Users\dave.PPATTY\Documents\ppllp_aal_ct2010trans.png"/>
          <p:cNvPicPr>
            <a:picLocks noChangeAspect="1" noChangeArrowheads="1"/>
          </p:cNvPicPr>
          <p:nvPr/>
        </p:nvPicPr>
        <p:blipFill>
          <a:blip r:embed="rId2" cstate="print"/>
          <a:srcRect/>
          <a:stretch>
            <a:fillRect/>
          </a:stretch>
        </p:blipFill>
        <p:spPr bwMode="auto">
          <a:xfrm>
            <a:off x="914400" y="1219200"/>
            <a:ext cx="7239000" cy="160020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t>THE LOAN ESTIMATE (CONTD.)</a:t>
            </a:r>
            <a:endParaRPr lang="en-US" sz="3200" dirty="0"/>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pPr algn="just"/>
            <a:r>
              <a:rPr lang="en-US" sz="2200" b="1" dirty="0"/>
              <a:t>Creditors are bound by the LE.  Revisions are only permitted in limited circumstances  (§ 1026.19(e)(3)(iv)):</a:t>
            </a:r>
          </a:p>
          <a:p>
            <a:pPr marL="0" indent="0" algn="just">
              <a:buNone/>
            </a:pPr>
            <a:endParaRPr lang="en-US" sz="1700" b="1" dirty="0"/>
          </a:p>
          <a:p>
            <a:pPr lvl="1" algn="just"/>
            <a:r>
              <a:rPr lang="en-US" sz="1700" b="1" u="sng" dirty="0"/>
              <a:t>Changed Circumstances</a:t>
            </a:r>
            <a:r>
              <a:rPr lang="en-US" sz="1700" u="sng" dirty="0"/>
              <a:t> </a:t>
            </a:r>
            <a:r>
              <a:rPr lang="en-US" sz="1700" b="1" dirty="0"/>
              <a:t>that occur after the LE is provided that: </a:t>
            </a:r>
          </a:p>
          <a:p>
            <a:pPr marL="800100" lvl="1" indent="-342900" algn="just">
              <a:buAutoNum type="arabicParenBoth"/>
            </a:pPr>
            <a:r>
              <a:rPr lang="en-US" sz="1700" b="1" dirty="0"/>
              <a:t>cause settlement charges to increase more than permitted </a:t>
            </a:r>
            <a:r>
              <a:rPr lang="en-US" sz="1700" b="1" dirty="0">
                <a:solidFill>
                  <a:srgbClr val="FF0000"/>
                </a:solidFill>
              </a:rPr>
              <a:t>(CFPB examples: a</a:t>
            </a:r>
            <a:r>
              <a:rPr lang="en-US" sz="1700" b="1" dirty="0" smtClean="0">
                <a:solidFill>
                  <a:srgbClr val="FF0000"/>
                </a:solidFill>
              </a:rPr>
              <a:t>) appraisal </a:t>
            </a:r>
            <a:r>
              <a:rPr lang="en-US" sz="1700" b="1" dirty="0">
                <a:solidFill>
                  <a:srgbClr val="FF0000"/>
                </a:solidFill>
              </a:rPr>
              <a:t>fee increase because property is multi unit, not single family per loan </a:t>
            </a:r>
            <a:r>
              <a:rPr lang="en-US" sz="1700" b="1" dirty="0" smtClean="0">
                <a:solidFill>
                  <a:srgbClr val="FF0000"/>
                </a:solidFill>
              </a:rPr>
              <a:t>application; </a:t>
            </a:r>
            <a:r>
              <a:rPr lang="en-US" sz="1700" b="1" dirty="0">
                <a:solidFill>
                  <a:srgbClr val="FF0000"/>
                </a:solidFill>
              </a:rPr>
              <a:t>b</a:t>
            </a:r>
            <a:r>
              <a:rPr lang="en-US" sz="1700" b="1" dirty="0" smtClean="0">
                <a:solidFill>
                  <a:srgbClr val="FF0000"/>
                </a:solidFill>
              </a:rPr>
              <a:t>) unreleased </a:t>
            </a:r>
            <a:r>
              <a:rPr lang="en-US" sz="1700" b="1" dirty="0">
                <a:solidFill>
                  <a:srgbClr val="FF0000"/>
                </a:solidFill>
              </a:rPr>
              <a:t>lien discovered causing additional title </a:t>
            </a:r>
            <a:r>
              <a:rPr lang="en-US" sz="1700" b="1" dirty="0" smtClean="0">
                <a:solidFill>
                  <a:srgbClr val="FF0000"/>
                </a:solidFill>
              </a:rPr>
              <a:t>fee; </a:t>
            </a:r>
            <a:r>
              <a:rPr lang="en-US" sz="1700" b="1" dirty="0">
                <a:solidFill>
                  <a:srgbClr val="FF0000"/>
                </a:solidFill>
              </a:rPr>
              <a:t>c</a:t>
            </a:r>
            <a:r>
              <a:rPr lang="en-US" sz="1700" b="1" dirty="0" smtClean="0">
                <a:solidFill>
                  <a:srgbClr val="FF0000"/>
                </a:solidFill>
              </a:rPr>
              <a:t>) war </a:t>
            </a:r>
            <a:r>
              <a:rPr lang="en-US" sz="1700" b="1" dirty="0">
                <a:solidFill>
                  <a:srgbClr val="FF0000"/>
                </a:solidFill>
              </a:rPr>
              <a:t>or natural </a:t>
            </a:r>
            <a:r>
              <a:rPr lang="en-US" sz="1700" b="1" dirty="0" smtClean="0">
                <a:solidFill>
                  <a:srgbClr val="FF0000"/>
                </a:solidFill>
              </a:rPr>
              <a:t>disaster; </a:t>
            </a:r>
            <a:r>
              <a:rPr lang="en-US" sz="1700" b="1" dirty="0">
                <a:solidFill>
                  <a:srgbClr val="FF0000"/>
                </a:solidFill>
              </a:rPr>
              <a:t>or d</a:t>
            </a:r>
            <a:r>
              <a:rPr lang="en-US" sz="1700" b="1" dirty="0" smtClean="0">
                <a:solidFill>
                  <a:srgbClr val="FF0000"/>
                </a:solidFill>
              </a:rPr>
              <a:t>) title </a:t>
            </a:r>
            <a:r>
              <a:rPr lang="en-US" sz="1700" b="1" dirty="0">
                <a:solidFill>
                  <a:srgbClr val="FF0000"/>
                </a:solidFill>
              </a:rPr>
              <a:t>insurer goes out of business)</a:t>
            </a:r>
            <a:r>
              <a:rPr lang="en-US" sz="1700" b="1" dirty="0"/>
              <a:t>; or </a:t>
            </a:r>
          </a:p>
          <a:p>
            <a:pPr marL="800100" lvl="1" indent="-342900" algn="just">
              <a:buAutoNum type="arabicParenBoth"/>
            </a:pPr>
            <a:r>
              <a:rPr lang="en-US" sz="1700" b="1" dirty="0"/>
              <a:t>affect the consumer’s eligibility for the loan</a:t>
            </a:r>
            <a:r>
              <a:rPr lang="en-US" sz="1700" b="1" dirty="0">
                <a:solidFill>
                  <a:srgbClr val="FF0000"/>
                </a:solidFill>
              </a:rPr>
              <a:t> (CFPB examples: a</a:t>
            </a:r>
            <a:r>
              <a:rPr lang="en-US" sz="1700" b="1" dirty="0" smtClean="0">
                <a:solidFill>
                  <a:srgbClr val="FF0000"/>
                </a:solidFill>
              </a:rPr>
              <a:t>) underwriter </a:t>
            </a:r>
            <a:r>
              <a:rPr lang="en-US" sz="1700" b="1" dirty="0">
                <a:solidFill>
                  <a:srgbClr val="FF0000"/>
                </a:solidFill>
              </a:rPr>
              <a:t>determines less income, b</a:t>
            </a:r>
            <a:r>
              <a:rPr lang="en-US" sz="1700" b="1" dirty="0" smtClean="0">
                <a:solidFill>
                  <a:srgbClr val="FF0000"/>
                </a:solidFill>
              </a:rPr>
              <a:t>) one </a:t>
            </a:r>
            <a:r>
              <a:rPr lang="en-US" sz="1700" b="1" dirty="0">
                <a:solidFill>
                  <a:srgbClr val="FF0000"/>
                </a:solidFill>
              </a:rPr>
              <a:t>of the borrowers become unemployed, or c</a:t>
            </a:r>
            <a:r>
              <a:rPr lang="en-US" sz="1700" b="1" dirty="0" smtClean="0">
                <a:solidFill>
                  <a:srgbClr val="FF0000"/>
                </a:solidFill>
              </a:rPr>
              <a:t>) program </a:t>
            </a:r>
            <a:r>
              <a:rPr lang="en-US" sz="1700" b="1" dirty="0">
                <a:solidFill>
                  <a:srgbClr val="FF0000"/>
                </a:solidFill>
              </a:rPr>
              <a:t>applied for did not require an appraisal, borrower switched </a:t>
            </a:r>
            <a:r>
              <a:rPr lang="en-US" sz="1700" b="1" dirty="0" smtClean="0">
                <a:solidFill>
                  <a:srgbClr val="FF0000"/>
                </a:solidFill>
              </a:rPr>
              <a:t>to </a:t>
            </a:r>
            <a:r>
              <a:rPr lang="en-US" sz="1700" b="1" dirty="0">
                <a:solidFill>
                  <a:srgbClr val="FF0000"/>
                </a:solidFill>
              </a:rPr>
              <a:t>loan program requiring an appraisal)</a:t>
            </a:r>
            <a:r>
              <a:rPr lang="en-US" sz="1700" b="1" dirty="0"/>
              <a:t> ; or </a:t>
            </a:r>
          </a:p>
          <a:p>
            <a:pPr marL="800100" lvl="1" indent="-342900" algn="just">
              <a:buAutoNum type="arabicParenBoth"/>
            </a:pPr>
            <a:r>
              <a:rPr lang="en-US" sz="1700" b="1" dirty="0"/>
              <a:t>a</a:t>
            </a:r>
            <a:r>
              <a:rPr lang="en-US" sz="1700" b="1" dirty="0" smtClean="0"/>
              <a:t>ffect the </a:t>
            </a:r>
            <a:r>
              <a:rPr lang="en-US" sz="1700" b="1" dirty="0"/>
              <a:t>value of the collateral. </a:t>
            </a:r>
            <a:r>
              <a:rPr lang="en-US" sz="1700" b="1" dirty="0">
                <a:solidFill>
                  <a:srgbClr val="FF0000"/>
                </a:solidFill>
              </a:rPr>
              <a:t>(CFPB examples: a</a:t>
            </a:r>
            <a:r>
              <a:rPr lang="en-US" sz="1700" b="1" dirty="0" smtClean="0">
                <a:solidFill>
                  <a:srgbClr val="FF0000"/>
                </a:solidFill>
              </a:rPr>
              <a:t>) boundary </a:t>
            </a:r>
            <a:r>
              <a:rPr lang="en-US" sz="1700" b="1" dirty="0">
                <a:solidFill>
                  <a:srgbClr val="FF0000"/>
                </a:solidFill>
              </a:rPr>
              <a:t>dispute surfaces, or b</a:t>
            </a:r>
            <a:r>
              <a:rPr lang="en-US" sz="1700" b="1" dirty="0" smtClean="0">
                <a:solidFill>
                  <a:srgbClr val="FF0000"/>
                </a:solidFill>
              </a:rPr>
              <a:t>) pest </a:t>
            </a:r>
            <a:r>
              <a:rPr lang="en-US" sz="1700" b="1" dirty="0">
                <a:solidFill>
                  <a:srgbClr val="FF0000"/>
                </a:solidFill>
              </a:rPr>
              <a:t>inspection reveals termite damage which will increase settlement charges) </a:t>
            </a:r>
            <a:endParaRPr lang="en-US" sz="1700" b="1" dirty="0"/>
          </a:p>
          <a:p>
            <a:pPr marL="457200" lvl="1" indent="0" algn="just">
              <a:buNone/>
            </a:pPr>
            <a:r>
              <a:rPr lang="en-US" sz="1700" b="1" dirty="0"/>
              <a:t> </a:t>
            </a:r>
            <a:r>
              <a:rPr lang="en-US" sz="1700" b="1" dirty="0" smtClean="0"/>
              <a:t>       (</a:t>
            </a:r>
            <a:r>
              <a:rPr lang="en-US" sz="1700" b="1" dirty="0"/>
              <a:t>revised LE within 3 business days)</a:t>
            </a:r>
          </a:p>
          <a:p>
            <a:pPr lvl="1" algn="just"/>
            <a:endParaRPr lang="en-US" sz="1700" b="1" dirty="0" smtClean="0"/>
          </a:p>
          <a:p>
            <a:pPr lvl="1" algn="just"/>
            <a:r>
              <a:rPr lang="en-US" sz="1700" b="1" dirty="0" smtClean="0"/>
              <a:t>Consumer-requested </a:t>
            </a:r>
            <a:r>
              <a:rPr lang="en-US" sz="1700" b="1" dirty="0"/>
              <a:t>revisions to the loan terms or charges</a:t>
            </a:r>
            <a:r>
              <a:rPr lang="en-US" sz="1700" b="1" dirty="0" smtClean="0"/>
              <a:t>.  </a:t>
            </a:r>
            <a:r>
              <a:rPr lang="en-US" sz="1700" b="1" dirty="0">
                <a:solidFill>
                  <a:srgbClr val="FF0000"/>
                </a:solidFill>
              </a:rPr>
              <a:t>(CFPB example: closing with a power of attorney requires recording the power of attorney</a:t>
            </a:r>
            <a:r>
              <a:rPr lang="en-US" sz="1700" b="1" dirty="0" smtClean="0">
                <a:solidFill>
                  <a:srgbClr val="FF0000"/>
                </a:solidFill>
              </a:rPr>
              <a:t>)</a:t>
            </a:r>
            <a:r>
              <a:rPr lang="en-US" sz="1700" b="1" dirty="0" smtClean="0"/>
              <a:t> (</a:t>
            </a:r>
            <a:r>
              <a:rPr lang="en-US" sz="1700" b="1" dirty="0"/>
              <a:t>revised LE within 3 business days</a:t>
            </a:r>
            <a:r>
              <a:rPr lang="en-US" sz="1700" b="1" dirty="0" smtClean="0"/>
              <a:t>)</a:t>
            </a:r>
          </a:p>
          <a:p>
            <a:pPr lvl="1" algn="just"/>
            <a:endParaRPr lang="en-US" sz="1700" b="1" dirty="0" smtClean="0"/>
          </a:p>
          <a:p>
            <a:pPr lvl="1" algn="just"/>
            <a:r>
              <a:rPr lang="en-US" sz="1700" b="1" dirty="0" smtClean="0"/>
              <a:t>Changes </a:t>
            </a:r>
            <a:r>
              <a:rPr lang="en-US" sz="1700" b="1" dirty="0"/>
              <a:t>in the points or lender credits disclosed on the LE as a result of a subsequent rate lock.   (revised LE within 3 business </a:t>
            </a:r>
            <a:r>
              <a:rPr lang="en-US" sz="1700" b="1" dirty="0" smtClean="0"/>
              <a:t>days)</a:t>
            </a:r>
          </a:p>
          <a:p>
            <a:pPr lvl="1" algn="just"/>
            <a:endParaRPr lang="en-US" sz="1700" b="1" dirty="0"/>
          </a:p>
          <a:p>
            <a:pPr lvl="1" algn="just"/>
            <a:r>
              <a:rPr lang="en-US" sz="1700" b="1" dirty="0" smtClean="0"/>
              <a:t>Consumer </a:t>
            </a:r>
            <a:r>
              <a:rPr lang="en-US" sz="1700" b="1" dirty="0"/>
              <a:t>indicates an intent to proceed more than business 10 days after the LE was provided.</a:t>
            </a:r>
          </a:p>
          <a:p>
            <a:endParaRPr lang="en-US" dirty="0"/>
          </a:p>
        </p:txBody>
      </p:sp>
      <p:pic>
        <p:nvPicPr>
          <p:cNvPr id="4" name="Picture 3"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226548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Effect transition="in" filter="fade">
                                      <p:cBhvr>
                                        <p:cTn id="54" dur="1000"/>
                                        <p:tgtEl>
                                          <p:spTgt spid="3">
                                            <p:txEl>
                                              <p:pRg st="10" end="10"/>
                                            </p:txEl>
                                          </p:spTgt>
                                        </p:tgtEl>
                                      </p:cBhvr>
                                    </p:animEffect>
                                    <p:anim calcmode="lin" valueType="num">
                                      <p:cBhvr>
                                        <p:cTn id="5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Effect transition="in" filter="fade">
                                      <p:cBhvr>
                                        <p:cTn id="61" dur="1000"/>
                                        <p:tgtEl>
                                          <p:spTgt spid="3">
                                            <p:txEl>
                                              <p:pRg st="12" end="12"/>
                                            </p:txEl>
                                          </p:spTgt>
                                        </p:tgtEl>
                                      </p:cBhvr>
                                    </p:animEffect>
                                    <p:anim calcmode="lin" valueType="num">
                                      <p:cBhvr>
                                        <p:cTn id="6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t>THE LOAN ESTIMATE (CONTD.)</a:t>
            </a:r>
            <a:endParaRPr lang="en-US" sz="3200" dirty="0"/>
          </a:p>
        </p:txBody>
      </p:sp>
      <p:sp>
        <p:nvSpPr>
          <p:cNvPr id="5" name="Content Placeholder 4"/>
          <p:cNvSpPr>
            <a:spLocks noGrp="1"/>
          </p:cNvSpPr>
          <p:nvPr>
            <p:ph idx="1"/>
          </p:nvPr>
        </p:nvSpPr>
        <p:spPr>
          <a:xfrm>
            <a:off x="457200" y="1219200"/>
            <a:ext cx="8229600" cy="4906963"/>
          </a:xfrm>
        </p:spPr>
        <p:txBody>
          <a:bodyPr>
            <a:normAutofit lnSpcReduction="10000"/>
          </a:bodyPr>
          <a:lstStyle/>
          <a:p>
            <a:r>
              <a:rPr lang="en-US" sz="2400" b="1" dirty="0" smtClean="0"/>
              <a:t>New Construction Loans:</a:t>
            </a:r>
          </a:p>
          <a:p>
            <a:pPr lvl="1" algn="just"/>
            <a:r>
              <a:rPr lang="en-US" sz="1800" b="1" dirty="0"/>
              <a:t>In transactions involving new construction (not home improvement), where the creditor reasonably expects that settlement will occur more than 60 days after the LE is provided, the creditor may provide revised disclosures to the consumer if the original LE states clearly and conspicuously that at any time prior to 60 days before consummation, the creditor may issue revised disclosures. </a:t>
            </a:r>
          </a:p>
          <a:p>
            <a:pPr lvl="1" algn="just"/>
            <a:endParaRPr lang="en-US" sz="2000" b="1" dirty="0"/>
          </a:p>
          <a:p>
            <a:pPr lvl="1" algn="just"/>
            <a:r>
              <a:rPr lang="en-US" sz="1800" b="1" dirty="0"/>
              <a:t>If no such statement is provided on the original LE, the creditor may not later issue a revised LE</a:t>
            </a:r>
            <a:r>
              <a:rPr lang="en-US" sz="1800" b="1" dirty="0" smtClean="0"/>
              <a:t>.</a:t>
            </a:r>
          </a:p>
          <a:p>
            <a:endParaRPr lang="en-US" sz="2400" b="1" dirty="0"/>
          </a:p>
          <a:p>
            <a:pPr marL="342900" lvl="1" indent="-342900" algn="just">
              <a:buFont typeface="Arial" pitchFamily="34" charset="0"/>
              <a:buChar char="•"/>
            </a:pPr>
            <a:r>
              <a:rPr lang="en-US" sz="2400" b="1" dirty="0"/>
              <a:t>A revised </a:t>
            </a:r>
            <a:r>
              <a:rPr lang="en-US" sz="2400" b="1" dirty="0" smtClean="0"/>
              <a:t>(for any reason) LE may </a:t>
            </a:r>
            <a:r>
              <a:rPr lang="en-US" sz="2400" b="1" dirty="0"/>
              <a:t>not be provided to the consumer on or after the day the CD is provided</a:t>
            </a:r>
            <a:r>
              <a:rPr lang="en-US" sz="2400" b="1" dirty="0" smtClean="0"/>
              <a:t>.  (</a:t>
            </a:r>
            <a:r>
              <a:rPr lang="en-US" sz="2400" b="1" dirty="0" err="1" smtClean="0"/>
              <a:t>Ie</a:t>
            </a:r>
            <a:r>
              <a:rPr lang="en-US" sz="2400" b="1" dirty="0" smtClean="0"/>
              <a:t>. a revised LE may never be provided any later than 4 business days before consummation.)</a:t>
            </a:r>
            <a:endParaRPr lang="en-US" sz="2000" b="1" dirty="0"/>
          </a:p>
          <a:p>
            <a:endParaRPr lang="en-US" sz="2400" b="1" dirty="0" smtClean="0"/>
          </a:p>
          <a:p>
            <a:pPr lvl="1" algn="just"/>
            <a:endParaRPr lang="en-US" sz="2000" b="1" dirty="0"/>
          </a:p>
        </p:txBody>
      </p:sp>
      <p:pic>
        <p:nvPicPr>
          <p:cNvPr id="6" name="Picture 5"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352757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1000"/>
                                        <p:tgtEl>
                                          <p:spTgt spid="5">
                                            <p:txEl>
                                              <p:pRg st="3" end="3"/>
                                            </p:txEl>
                                          </p:spTgt>
                                        </p:tgtEl>
                                      </p:cBhvr>
                                    </p:animEffect>
                                    <p:anim calcmode="lin" valueType="num">
                                      <p:cBhvr>
                                        <p:cTn id="2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barn(inVertical)">
                                      <p:cBhvr>
                                        <p:cTn id="26"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THE LOAN ESTIMATE (CONTD.)</a:t>
            </a:r>
            <a:endParaRPr lang="en-US" sz="3200" b="1" u="sng" dirty="0"/>
          </a:p>
        </p:txBody>
      </p:sp>
      <p:sp>
        <p:nvSpPr>
          <p:cNvPr id="5" name="Content Placeholder 4"/>
          <p:cNvSpPr>
            <a:spLocks noGrp="1"/>
          </p:cNvSpPr>
          <p:nvPr>
            <p:ph idx="1"/>
          </p:nvPr>
        </p:nvSpPr>
        <p:spPr>
          <a:xfrm>
            <a:off x="457200" y="1219200"/>
            <a:ext cx="8229600" cy="4906963"/>
          </a:xfrm>
        </p:spPr>
        <p:txBody>
          <a:bodyPr>
            <a:normAutofit/>
          </a:bodyPr>
          <a:lstStyle/>
          <a:p>
            <a:pPr algn="just"/>
            <a:r>
              <a:rPr lang="en-US" sz="2000" b="1" dirty="0" smtClean="0"/>
              <a:t>Tolerance Limitations (§ 1026.19(e)(3))</a:t>
            </a:r>
          </a:p>
          <a:p>
            <a:pPr algn="just"/>
            <a:endParaRPr lang="en-US" sz="1700" b="1" dirty="0"/>
          </a:p>
          <a:p>
            <a:pPr lvl="1" algn="just"/>
            <a:r>
              <a:rPr lang="en-US" sz="1700" b="1" dirty="0" smtClean="0"/>
              <a:t>“</a:t>
            </a:r>
            <a:r>
              <a:rPr lang="en-US" sz="1700" b="1" dirty="0"/>
              <a:t>B</a:t>
            </a:r>
            <a:r>
              <a:rPr lang="en-US" sz="1700" b="1" dirty="0" smtClean="0"/>
              <a:t>uckets</a:t>
            </a:r>
            <a:r>
              <a:rPr lang="en-US" sz="1700" b="1" dirty="0" smtClean="0"/>
              <a:t>” for zero tolerance, 10% tolerance, and no tolerance</a:t>
            </a:r>
            <a:r>
              <a:rPr lang="en-US" sz="1700" b="1" dirty="0"/>
              <a:t>.</a:t>
            </a:r>
            <a:endParaRPr lang="en-US" sz="1700" b="1" dirty="0" smtClean="0"/>
          </a:p>
          <a:p>
            <a:pPr marL="457200" lvl="1" indent="0" algn="just">
              <a:buNone/>
            </a:pPr>
            <a:endParaRPr lang="en-US" sz="1300" b="1" dirty="0"/>
          </a:p>
          <a:p>
            <a:pPr algn="just"/>
            <a:r>
              <a:rPr lang="en-US" sz="1800" b="1" dirty="0" smtClean="0"/>
              <a:t>NO TOLERANCE BUCKET (Charges may exceed amount disclosed by any amount):</a:t>
            </a:r>
            <a:endParaRPr lang="en-US" sz="1700" b="1" dirty="0" smtClean="0"/>
          </a:p>
          <a:p>
            <a:pPr lvl="1" algn="just"/>
            <a:r>
              <a:rPr lang="en-US" sz="1700" b="1" dirty="0"/>
              <a:t>Prepaid interest; property insurance premiums; amounts placed into an escrow, impound, reserve, or similar account.</a:t>
            </a:r>
          </a:p>
          <a:p>
            <a:pPr lvl="1" algn="just"/>
            <a:endParaRPr lang="en-US" sz="1700" b="1" dirty="0"/>
          </a:p>
          <a:p>
            <a:pPr lvl="1" algn="just"/>
            <a:r>
              <a:rPr lang="en-US" sz="1700" b="1" dirty="0"/>
              <a:t>Services required by the creditor if the creditor </a:t>
            </a:r>
            <a:r>
              <a:rPr lang="en-US" sz="1700" b="1" i="1" u="sng" dirty="0"/>
              <a:t>permits the consumer to shop </a:t>
            </a:r>
            <a:r>
              <a:rPr lang="en-US" sz="1700" b="1" dirty="0"/>
              <a:t>and the consumer selects a third-party service provider not on the creditor’s </a:t>
            </a:r>
            <a:r>
              <a:rPr lang="en-US" sz="1700" b="1" i="1" u="sng" dirty="0"/>
              <a:t>written list of service providers</a:t>
            </a:r>
            <a:r>
              <a:rPr lang="en-US" sz="1700" b="1" dirty="0"/>
              <a:t>.</a:t>
            </a:r>
          </a:p>
          <a:p>
            <a:pPr lvl="1" algn="just"/>
            <a:endParaRPr lang="en-US" sz="1700" b="1" dirty="0"/>
          </a:p>
          <a:p>
            <a:pPr lvl="1" algn="just"/>
            <a:r>
              <a:rPr lang="en-US" sz="1700" b="1" dirty="0"/>
              <a:t>Charges paid to third-party service providers for services not required by the creditor.</a:t>
            </a:r>
          </a:p>
          <a:p>
            <a:pPr marL="0" indent="0">
              <a:buNone/>
            </a:pPr>
            <a:endParaRPr lang="en-US" sz="1700" b="1" dirty="0" smtClean="0"/>
          </a:p>
          <a:p>
            <a:pPr lvl="1"/>
            <a:endParaRPr lang="en-US" sz="1300" b="1" dirty="0" smtClean="0"/>
          </a:p>
          <a:p>
            <a:endParaRPr lang="en-US" sz="1700" b="1" dirty="0"/>
          </a:p>
        </p:txBody>
      </p:sp>
      <p:pic>
        <p:nvPicPr>
          <p:cNvPr id="6" name="Picture 5"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3831258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circle(in)">
                                      <p:cBhvr>
                                        <p:cTn id="7" dur="20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fade">
                                      <p:cBhvr>
                                        <p:cTn id="12" dur="1000"/>
                                        <p:tgtEl>
                                          <p:spTgt spid="5">
                                            <p:txEl>
                                              <p:pRg st="5" end="5"/>
                                            </p:txEl>
                                          </p:spTgt>
                                        </p:tgtEl>
                                      </p:cBhvr>
                                    </p:animEffect>
                                    <p:anim calcmode="lin" valueType="num">
                                      <p:cBhvr>
                                        <p:cTn id="1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animEffect transition="in" filter="fade">
                                      <p:cBhvr>
                                        <p:cTn id="19" dur="1000"/>
                                        <p:tgtEl>
                                          <p:spTgt spid="5">
                                            <p:txEl>
                                              <p:pRg st="7" end="7"/>
                                            </p:txEl>
                                          </p:spTgt>
                                        </p:tgtEl>
                                      </p:cBhvr>
                                    </p:animEffect>
                                    <p:anim calcmode="lin" valueType="num">
                                      <p:cBhvr>
                                        <p:cTn id="20"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xEl>
                                              <p:pRg st="9" end="9"/>
                                            </p:txEl>
                                          </p:spTgt>
                                        </p:tgtEl>
                                        <p:attrNameLst>
                                          <p:attrName>style.visibility</p:attrName>
                                        </p:attrNameLst>
                                      </p:cBhvr>
                                      <p:to>
                                        <p:strVal val="visible"/>
                                      </p:to>
                                    </p:set>
                                    <p:animEffect transition="in" filter="fade">
                                      <p:cBhvr>
                                        <p:cTn id="26" dur="1000"/>
                                        <p:tgtEl>
                                          <p:spTgt spid="5">
                                            <p:txEl>
                                              <p:pRg st="9" end="9"/>
                                            </p:txEl>
                                          </p:spTgt>
                                        </p:tgtEl>
                                      </p:cBhvr>
                                    </p:animEffect>
                                    <p:anim calcmode="lin" valueType="num">
                                      <p:cBhvr>
                                        <p:cTn id="27"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THE LOAN ESTIMATE (CONTD.)</a:t>
            </a:r>
            <a:endParaRPr lang="en-US" sz="3200" b="1" u="sng" dirty="0"/>
          </a:p>
        </p:txBody>
      </p:sp>
      <p:sp>
        <p:nvSpPr>
          <p:cNvPr id="7" name="Content Placeholder 6"/>
          <p:cNvSpPr>
            <a:spLocks noGrp="1"/>
          </p:cNvSpPr>
          <p:nvPr>
            <p:ph idx="1"/>
          </p:nvPr>
        </p:nvSpPr>
        <p:spPr>
          <a:xfrm>
            <a:off x="457200" y="1219200"/>
            <a:ext cx="8229600" cy="4906963"/>
          </a:xfrm>
        </p:spPr>
        <p:txBody>
          <a:bodyPr>
            <a:normAutofit lnSpcReduction="10000"/>
          </a:bodyPr>
          <a:lstStyle/>
          <a:p>
            <a:pPr algn="just"/>
            <a:r>
              <a:rPr lang="en-US" sz="1800" b="1" dirty="0" smtClean="0"/>
              <a:t>10% TOLERANCE BUCKET (Cumulative Tolerance):</a:t>
            </a:r>
          </a:p>
          <a:p>
            <a:pPr marL="0" indent="0" algn="just">
              <a:buNone/>
            </a:pPr>
            <a:endParaRPr lang="en-US" sz="1700" b="1" dirty="0" smtClean="0"/>
          </a:p>
          <a:p>
            <a:pPr lvl="1" algn="just"/>
            <a:r>
              <a:rPr lang="en-US" sz="1700" b="1" dirty="0"/>
              <a:t>Recording </a:t>
            </a:r>
            <a:r>
              <a:rPr lang="en-US" sz="1700" b="1" dirty="0" smtClean="0"/>
              <a:t>fees;</a:t>
            </a:r>
            <a:endParaRPr lang="en-US" sz="1700" b="1" dirty="0"/>
          </a:p>
          <a:p>
            <a:pPr lvl="1" algn="just"/>
            <a:endParaRPr lang="en-US" sz="1600" b="1" dirty="0"/>
          </a:p>
          <a:p>
            <a:pPr lvl="1" algn="just"/>
            <a:r>
              <a:rPr lang="en-US" sz="1700" b="1" dirty="0"/>
              <a:t>Charges for third-party services where: (1) the charge is not paid to the creditor or an affiliate; and (2) the consumer is permitted to shop, but selects a third-party service provider on the creditor’s written list of service providers.</a:t>
            </a:r>
          </a:p>
          <a:p>
            <a:pPr marL="0" indent="0" algn="just">
              <a:buNone/>
            </a:pPr>
            <a:endParaRPr lang="en-US" sz="1700" b="1" dirty="0" smtClean="0"/>
          </a:p>
          <a:p>
            <a:pPr algn="just"/>
            <a:r>
              <a:rPr lang="en-US" sz="1800" b="1" dirty="0" smtClean="0"/>
              <a:t>ZERO TOLERANCE BUCKET (Creditor may </a:t>
            </a:r>
            <a:r>
              <a:rPr lang="en-US" sz="1800" b="1" u="sng" dirty="0" smtClean="0"/>
              <a:t>never</a:t>
            </a:r>
            <a:r>
              <a:rPr lang="en-US" sz="1800" b="1" dirty="0" smtClean="0"/>
              <a:t> charge more than the amount disclosed unless there is a changed circumstance or other triggering event):</a:t>
            </a:r>
          </a:p>
          <a:p>
            <a:pPr lvl="1" algn="just"/>
            <a:endParaRPr lang="en-US" sz="1300" b="1" dirty="0"/>
          </a:p>
          <a:p>
            <a:pPr lvl="1" algn="just"/>
            <a:r>
              <a:rPr lang="en-US" sz="1700" b="1" dirty="0" smtClean="0"/>
              <a:t>Fees paid to the creditor, mortgage broker, or an affiliate of either;</a:t>
            </a:r>
          </a:p>
          <a:p>
            <a:pPr lvl="1" algn="just"/>
            <a:endParaRPr lang="en-US" sz="1600" b="1" dirty="0"/>
          </a:p>
          <a:p>
            <a:pPr lvl="1" algn="just"/>
            <a:r>
              <a:rPr lang="en-US" sz="1700" b="1" dirty="0" smtClean="0"/>
              <a:t>Fees paid to an unaffiliated third party if the creditor did not permit the consumer to shop;</a:t>
            </a:r>
          </a:p>
          <a:p>
            <a:pPr lvl="1" algn="just"/>
            <a:endParaRPr lang="en-US" sz="1600" b="1" dirty="0"/>
          </a:p>
          <a:p>
            <a:pPr lvl="1" algn="just"/>
            <a:r>
              <a:rPr lang="en-US" sz="1700" b="1" dirty="0" smtClean="0"/>
              <a:t>Transfer taxes. </a:t>
            </a:r>
          </a:p>
        </p:txBody>
      </p:sp>
      <p:pic>
        <p:nvPicPr>
          <p:cNvPr id="8" name="Picture 7"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27789293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1000"/>
                                        <p:tgtEl>
                                          <p:spTgt spid="7">
                                            <p:txEl>
                                              <p:pRg st="2" end="2"/>
                                            </p:txEl>
                                          </p:spTgt>
                                        </p:tgtEl>
                                      </p:cBhvr>
                                    </p:animEffect>
                                    <p:anim calcmode="lin" valueType="num">
                                      <p:cBhvr>
                                        <p:cTn id="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4" end="4"/>
                                            </p:txEl>
                                          </p:spTgt>
                                        </p:tgtEl>
                                        <p:attrNameLst>
                                          <p:attrName>style.visibility</p:attrName>
                                        </p:attrNameLst>
                                      </p:cBhvr>
                                      <p:to>
                                        <p:strVal val="visible"/>
                                      </p:to>
                                    </p:set>
                                    <p:animEffect transition="in" filter="fade">
                                      <p:cBhvr>
                                        <p:cTn id="14" dur="1000"/>
                                        <p:tgtEl>
                                          <p:spTgt spid="7">
                                            <p:txEl>
                                              <p:pRg st="4" end="4"/>
                                            </p:txEl>
                                          </p:spTgt>
                                        </p:tgtEl>
                                      </p:cBhvr>
                                    </p:animEffect>
                                    <p:anim calcmode="lin" valueType="num">
                                      <p:cBhvr>
                                        <p:cTn id="15"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anim calcmode="lin" valueType="num">
                                      <p:cBhvr>
                                        <p:cTn id="21" dur="1000" fill="hold"/>
                                        <p:tgtEl>
                                          <p:spTgt spid="7">
                                            <p:txEl>
                                              <p:pRg st="6" end="6"/>
                                            </p:txEl>
                                          </p:spTgt>
                                        </p:tgtEl>
                                        <p:attrNameLst>
                                          <p:attrName>ppt_w</p:attrName>
                                        </p:attrNameLst>
                                      </p:cBhvr>
                                      <p:tavLst>
                                        <p:tav tm="0">
                                          <p:val>
                                            <p:fltVal val="0"/>
                                          </p:val>
                                        </p:tav>
                                        <p:tav tm="100000">
                                          <p:val>
                                            <p:strVal val="#ppt_w"/>
                                          </p:val>
                                        </p:tav>
                                      </p:tavLst>
                                    </p:anim>
                                    <p:anim calcmode="lin" valueType="num">
                                      <p:cBhvr>
                                        <p:cTn id="22" dur="1000" fill="hold"/>
                                        <p:tgtEl>
                                          <p:spTgt spid="7">
                                            <p:txEl>
                                              <p:pRg st="6" end="6"/>
                                            </p:txEl>
                                          </p:spTgt>
                                        </p:tgtEl>
                                        <p:attrNameLst>
                                          <p:attrName>ppt_h</p:attrName>
                                        </p:attrNameLst>
                                      </p:cBhvr>
                                      <p:tavLst>
                                        <p:tav tm="0">
                                          <p:val>
                                            <p:fltVal val="0"/>
                                          </p:val>
                                        </p:tav>
                                        <p:tav tm="100000">
                                          <p:val>
                                            <p:strVal val="#ppt_h"/>
                                          </p:val>
                                        </p:tav>
                                      </p:tavLst>
                                    </p:anim>
                                    <p:anim calcmode="lin" valueType="num">
                                      <p:cBhvr>
                                        <p:cTn id="23" dur="1000" fill="hold"/>
                                        <p:tgtEl>
                                          <p:spTgt spid="7">
                                            <p:txEl>
                                              <p:pRg st="6" end="6"/>
                                            </p:txEl>
                                          </p:spTgt>
                                        </p:tgtEl>
                                        <p:attrNameLst>
                                          <p:attrName>style.rotation</p:attrName>
                                        </p:attrNameLst>
                                      </p:cBhvr>
                                      <p:tavLst>
                                        <p:tav tm="0">
                                          <p:val>
                                            <p:fltVal val="90"/>
                                          </p:val>
                                        </p:tav>
                                        <p:tav tm="100000">
                                          <p:val>
                                            <p:fltVal val="0"/>
                                          </p:val>
                                        </p:tav>
                                      </p:tavLst>
                                    </p:anim>
                                    <p:animEffect transition="in" filter="fade">
                                      <p:cBhvr>
                                        <p:cTn id="24" dur="1000"/>
                                        <p:tgtEl>
                                          <p:spTgt spid="7">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7">
                                            <p:txEl>
                                              <p:pRg st="8" end="8"/>
                                            </p:txEl>
                                          </p:spTgt>
                                        </p:tgtEl>
                                        <p:attrNameLst>
                                          <p:attrName>style.visibility</p:attrName>
                                        </p:attrNameLst>
                                      </p:cBhvr>
                                      <p:to>
                                        <p:strVal val="visible"/>
                                      </p:to>
                                    </p:set>
                                    <p:animEffect transition="in" filter="fade">
                                      <p:cBhvr>
                                        <p:cTn id="29" dur="1000"/>
                                        <p:tgtEl>
                                          <p:spTgt spid="7">
                                            <p:txEl>
                                              <p:pRg st="8" end="8"/>
                                            </p:txEl>
                                          </p:spTgt>
                                        </p:tgtEl>
                                      </p:cBhvr>
                                    </p:animEffect>
                                    <p:anim calcmode="lin" valueType="num">
                                      <p:cBhvr>
                                        <p:cTn id="30"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7">
                                            <p:txEl>
                                              <p:pRg st="10" end="10"/>
                                            </p:txEl>
                                          </p:spTgt>
                                        </p:tgtEl>
                                        <p:attrNameLst>
                                          <p:attrName>style.visibility</p:attrName>
                                        </p:attrNameLst>
                                      </p:cBhvr>
                                      <p:to>
                                        <p:strVal val="visible"/>
                                      </p:to>
                                    </p:set>
                                    <p:animEffect transition="in" filter="fade">
                                      <p:cBhvr>
                                        <p:cTn id="36" dur="1000"/>
                                        <p:tgtEl>
                                          <p:spTgt spid="7">
                                            <p:txEl>
                                              <p:pRg st="10" end="10"/>
                                            </p:txEl>
                                          </p:spTgt>
                                        </p:tgtEl>
                                      </p:cBhvr>
                                    </p:animEffect>
                                    <p:anim calcmode="lin" valueType="num">
                                      <p:cBhvr>
                                        <p:cTn id="37"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38" dur="1000" fill="hold"/>
                                        <p:tgtEl>
                                          <p:spTgt spid="7">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7">
                                            <p:txEl>
                                              <p:pRg st="12" end="12"/>
                                            </p:txEl>
                                          </p:spTgt>
                                        </p:tgtEl>
                                        <p:attrNameLst>
                                          <p:attrName>style.visibility</p:attrName>
                                        </p:attrNameLst>
                                      </p:cBhvr>
                                      <p:to>
                                        <p:strVal val="visible"/>
                                      </p:to>
                                    </p:set>
                                    <p:animEffect transition="in" filter="fade">
                                      <p:cBhvr>
                                        <p:cTn id="43" dur="1000"/>
                                        <p:tgtEl>
                                          <p:spTgt spid="7">
                                            <p:txEl>
                                              <p:pRg st="12" end="12"/>
                                            </p:txEl>
                                          </p:spTgt>
                                        </p:tgtEl>
                                      </p:cBhvr>
                                    </p:animEffect>
                                    <p:anim calcmode="lin" valueType="num">
                                      <p:cBhvr>
                                        <p:cTn id="44" dur="1000" fill="hold"/>
                                        <p:tgtEl>
                                          <p:spTgt spid="7">
                                            <p:txEl>
                                              <p:pRg st="12" end="12"/>
                                            </p:txEl>
                                          </p:spTgt>
                                        </p:tgtEl>
                                        <p:attrNameLst>
                                          <p:attrName>ppt_x</p:attrName>
                                        </p:attrNameLst>
                                      </p:cBhvr>
                                      <p:tavLst>
                                        <p:tav tm="0">
                                          <p:val>
                                            <p:strVal val="#ppt_x"/>
                                          </p:val>
                                        </p:tav>
                                        <p:tav tm="100000">
                                          <p:val>
                                            <p:strVal val="#ppt_x"/>
                                          </p:val>
                                        </p:tav>
                                      </p:tavLst>
                                    </p:anim>
                                    <p:anim calcmode="lin" valueType="num">
                                      <p:cBhvr>
                                        <p:cTn id="45" dur="1000" fill="hold"/>
                                        <p:tgtEl>
                                          <p:spTgt spid="7">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b="1" u="sng" dirty="0" smtClean="0"/>
              <a:t>CLOSING DISCLOSURE </a:t>
            </a:r>
            <a:endParaRPr lang="en-US" sz="3200" b="1" u="sng" dirty="0"/>
          </a:p>
        </p:txBody>
      </p:sp>
      <p:sp>
        <p:nvSpPr>
          <p:cNvPr id="3" name="Content Placeholder 2"/>
          <p:cNvSpPr>
            <a:spLocks noGrp="1"/>
          </p:cNvSpPr>
          <p:nvPr>
            <p:ph idx="1"/>
          </p:nvPr>
        </p:nvSpPr>
        <p:spPr>
          <a:xfrm>
            <a:off x="457200" y="1219200"/>
            <a:ext cx="8229600" cy="4906963"/>
          </a:xfrm>
        </p:spPr>
        <p:txBody>
          <a:bodyPr>
            <a:normAutofit/>
          </a:bodyPr>
          <a:lstStyle/>
          <a:p>
            <a:pPr algn="just">
              <a:spcBef>
                <a:spcPts val="0"/>
              </a:spcBef>
            </a:pPr>
            <a:r>
              <a:rPr lang="en-US" sz="2000" b="1" dirty="0" smtClean="0"/>
              <a:t>CD delivery requirements (§ 1026.19(f)):</a:t>
            </a:r>
          </a:p>
          <a:p>
            <a:pPr lvl="1" algn="just">
              <a:spcBef>
                <a:spcPts val="0"/>
              </a:spcBef>
            </a:pPr>
            <a:endParaRPr lang="en-US" sz="1400" b="1" dirty="0"/>
          </a:p>
          <a:p>
            <a:pPr lvl="1" algn="just">
              <a:spcBef>
                <a:spcPts val="0"/>
              </a:spcBef>
            </a:pPr>
            <a:r>
              <a:rPr lang="en-US" sz="1800" b="1" dirty="0" smtClean="0"/>
              <a:t>A creditor is generally responsible for ensuring that the consumer receives the CD no later than 3 business days before consummation.</a:t>
            </a:r>
          </a:p>
          <a:p>
            <a:pPr marL="457200" lvl="1" indent="0" algn="just">
              <a:spcBef>
                <a:spcPts val="0"/>
              </a:spcBef>
              <a:buNone/>
            </a:pPr>
            <a:endParaRPr lang="en-US" sz="1200" b="1" dirty="0"/>
          </a:p>
          <a:p>
            <a:pPr lvl="2" algn="just">
              <a:spcBef>
                <a:spcPts val="0"/>
              </a:spcBef>
            </a:pPr>
            <a:r>
              <a:rPr lang="en-US" sz="1600" b="1" dirty="0"/>
              <a:t>May contract with a settlement agent to provide the CD on the creditor’s </a:t>
            </a:r>
            <a:r>
              <a:rPr lang="en-US" sz="1600" b="1" dirty="0" smtClean="0"/>
              <a:t>behalf.</a:t>
            </a:r>
            <a:endParaRPr lang="en-US" sz="1600" b="1" dirty="0"/>
          </a:p>
          <a:p>
            <a:pPr lvl="2" algn="just">
              <a:spcBef>
                <a:spcPts val="0"/>
              </a:spcBef>
            </a:pPr>
            <a:endParaRPr lang="en-US" sz="1600" b="1" dirty="0"/>
          </a:p>
          <a:p>
            <a:pPr marL="457200" lvl="1" indent="0" algn="just">
              <a:spcBef>
                <a:spcPts val="0"/>
              </a:spcBef>
              <a:buNone/>
            </a:pPr>
            <a:endParaRPr lang="en-US" sz="1600" b="1" dirty="0"/>
          </a:p>
          <a:p>
            <a:pPr lvl="1" algn="just">
              <a:spcBef>
                <a:spcPts val="0"/>
              </a:spcBef>
            </a:pPr>
            <a:r>
              <a:rPr lang="en-US" sz="1800" b="1" dirty="0" smtClean="0"/>
              <a:t>The settlement agent must provide the Seller with the CD in purchase transactions.</a:t>
            </a:r>
          </a:p>
          <a:p>
            <a:pPr lvl="1" algn="just">
              <a:spcBef>
                <a:spcPts val="0"/>
              </a:spcBef>
            </a:pPr>
            <a:endParaRPr lang="en-US" sz="1800" b="1" dirty="0"/>
          </a:p>
          <a:p>
            <a:pPr lvl="1" algn="just">
              <a:spcBef>
                <a:spcPts val="0"/>
              </a:spcBef>
            </a:pPr>
            <a:r>
              <a:rPr lang="en-US" sz="1800" b="1" dirty="0" smtClean="0"/>
              <a:t>If the CD is not provided to the consumer in person, the consumer is considered to have received it 3 business days after it is delivered or placed in the mail (including electronic delivery).</a:t>
            </a:r>
          </a:p>
          <a:p>
            <a:pPr marL="457200" lvl="1" indent="0" algn="just">
              <a:spcBef>
                <a:spcPts val="0"/>
              </a:spcBef>
              <a:buNone/>
            </a:pPr>
            <a:endParaRPr lang="en-US" sz="1800" b="1" dirty="0"/>
          </a:p>
          <a:p>
            <a:pPr lvl="2" algn="just">
              <a:spcBef>
                <a:spcPts val="0"/>
              </a:spcBef>
            </a:pPr>
            <a:r>
              <a:rPr lang="en-US" sz="1400" b="1" dirty="0" smtClean="0"/>
              <a:t>Creditor may rely on alternative evidence of receipt.</a:t>
            </a:r>
          </a:p>
        </p:txBody>
      </p:sp>
      <p:pic>
        <p:nvPicPr>
          <p:cNvPr id="4" name="Picture 3"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11102190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7" end="7"/>
                                            </p:txEl>
                                          </p:spTgt>
                                        </p:tgtEl>
                                        <p:attrNameLst>
                                          <p:attrName>style.visibility</p:attrName>
                                        </p:attrNameLst>
                                      </p:cBhvr>
                                      <p:to>
                                        <p:strVal val="visible"/>
                                      </p:to>
                                    </p:set>
                                    <p:animEffect transition="in" filter="barn(inVertical)">
                                      <p:cBhvr>
                                        <p:cTn id="14" dur="500"/>
                                        <p:tgtEl>
                                          <p:spTgt spid="3">
                                            <p:txEl>
                                              <p:pRg st="7" end="7"/>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Effect transition="in" filter="barn(inVertical)">
                                      <p:cBhvr>
                                        <p:cTn id="19" dur="500"/>
                                        <p:tgtEl>
                                          <p:spTgt spid="3">
                                            <p:txEl>
                                              <p:pRg st="9" end="9"/>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11" end="11"/>
                                            </p:txEl>
                                          </p:spTgt>
                                        </p:tgtEl>
                                        <p:attrNameLst>
                                          <p:attrName>style.visibility</p:attrName>
                                        </p:attrNameLst>
                                      </p:cBhvr>
                                      <p:to>
                                        <p:strVal val="visible"/>
                                      </p:to>
                                    </p:set>
                                    <p:animEffect transition="in" filter="barn(inVertical)">
                                      <p:cBhvr>
                                        <p:cTn id="2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3200" b="1" u="sng" dirty="0" smtClean="0"/>
              <a:t>CLOSING DISCLSOURE (C0NTD.)</a:t>
            </a:r>
            <a:endParaRPr lang="en-US" sz="3200" b="1" u="sng" dirty="0"/>
          </a:p>
        </p:txBody>
      </p:sp>
      <p:sp>
        <p:nvSpPr>
          <p:cNvPr id="3" name="Content Placeholder 2"/>
          <p:cNvSpPr>
            <a:spLocks noGrp="1"/>
          </p:cNvSpPr>
          <p:nvPr>
            <p:ph idx="1"/>
          </p:nvPr>
        </p:nvSpPr>
        <p:spPr>
          <a:xfrm>
            <a:off x="457200" y="1205079"/>
            <a:ext cx="8229600" cy="4525963"/>
          </a:xfrm>
        </p:spPr>
        <p:txBody>
          <a:bodyPr>
            <a:normAutofit fontScale="70000" lnSpcReduction="20000"/>
          </a:bodyPr>
          <a:lstStyle/>
          <a:p>
            <a:pPr algn="just"/>
            <a:r>
              <a:rPr lang="en-US" sz="2400" b="1" dirty="0" smtClean="0"/>
              <a:t>Revisions and corrections to CD </a:t>
            </a:r>
            <a:r>
              <a:rPr lang="en-US" sz="2400" b="1" u="sng" dirty="0" smtClean="0"/>
              <a:t>before</a:t>
            </a:r>
            <a:r>
              <a:rPr lang="en-US" sz="2400" b="1" dirty="0" smtClean="0"/>
              <a:t> consummation (§ 1026.19(f)(2))</a:t>
            </a:r>
          </a:p>
          <a:p>
            <a:pPr marL="0" indent="0" algn="just">
              <a:buNone/>
            </a:pPr>
            <a:endParaRPr lang="en-US" sz="2000" b="1" dirty="0"/>
          </a:p>
          <a:p>
            <a:pPr lvl="1" algn="just"/>
            <a:r>
              <a:rPr lang="en-US" sz="2000" b="1" dirty="0" smtClean="0"/>
              <a:t>Three categories of changes require a corrected CD containing all changed terms:</a:t>
            </a:r>
          </a:p>
          <a:p>
            <a:pPr marL="457200" lvl="1" indent="0" algn="just">
              <a:buNone/>
            </a:pPr>
            <a:endParaRPr lang="en-US" sz="2000" b="1" dirty="0" smtClean="0"/>
          </a:p>
          <a:p>
            <a:pPr lvl="2" algn="just"/>
            <a:r>
              <a:rPr lang="en-US" sz="2000" b="1" dirty="0"/>
              <a:t>Changes before consummation that require a new three-business-day waiting period</a:t>
            </a:r>
            <a:r>
              <a:rPr lang="en-US" sz="2000" b="1" dirty="0" smtClean="0"/>
              <a:t>;</a:t>
            </a:r>
          </a:p>
          <a:p>
            <a:pPr marL="914400" lvl="2" indent="0" algn="just">
              <a:buNone/>
            </a:pPr>
            <a:endParaRPr lang="en-US" sz="1600" b="1" dirty="0"/>
          </a:p>
          <a:p>
            <a:pPr lvl="3" algn="just"/>
            <a:r>
              <a:rPr lang="en-US" sz="1900" b="1" dirty="0" smtClean="0"/>
              <a:t>If disclosed APR becomes inaccurate</a:t>
            </a:r>
          </a:p>
          <a:p>
            <a:pPr lvl="3" algn="just"/>
            <a:r>
              <a:rPr lang="en-US" sz="1900" b="1" dirty="0" smtClean="0"/>
              <a:t>If the loan product </a:t>
            </a:r>
            <a:r>
              <a:rPr lang="en-US" sz="1900" b="1" dirty="0" smtClean="0"/>
              <a:t>changes  </a:t>
            </a:r>
            <a:r>
              <a:rPr lang="en-US" sz="1900" b="1" dirty="0">
                <a:solidFill>
                  <a:srgbClr val="FF0000"/>
                </a:solidFill>
              </a:rPr>
              <a:t>(CFPB </a:t>
            </a:r>
            <a:r>
              <a:rPr lang="en-US" sz="1900" b="1" dirty="0" smtClean="0">
                <a:solidFill>
                  <a:srgbClr val="FF0000"/>
                </a:solidFill>
              </a:rPr>
              <a:t>example: Borrower </a:t>
            </a:r>
            <a:r>
              <a:rPr lang="en-US" sz="1900" b="1" dirty="0">
                <a:solidFill>
                  <a:srgbClr val="FF0000"/>
                </a:solidFill>
              </a:rPr>
              <a:t>changes from a fixed rate to an </a:t>
            </a:r>
            <a:r>
              <a:rPr lang="en-US" sz="1900" b="1" dirty="0" smtClean="0">
                <a:solidFill>
                  <a:srgbClr val="FF0000"/>
                </a:solidFill>
              </a:rPr>
              <a:t>ARM)</a:t>
            </a:r>
            <a:endParaRPr lang="en-US" sz="1900" b="1" dirty="0" smtClean="0"/>
          </a:p>
          <a:p>
            <a:pPr lvl="3" algn="just"/>
            <a:r>
              <a:rPr lang="en-US" sz="1900" b="1" dirty="0" smtClean="0"/>
              <a:t>If a prepayment penalty is added</a:t>
            </a:r>
            <a:endParaRPr lang="en-US" sz="1900" b="1" dirty="0"/>
          </a:p>
          <a:p>
            <a:pPr lvl="2" algn="just"/>
            <a:endParaRPr lang="en-US" sz="1200" b="1" dirty="0"/>
          </a:p>
          <a:p>
            <a:pPr lvl="2" algn="just"/>
            <a:r>
              <a:rPr lang="en-US" sz="2000" b="1" dirty="0"/>
              <a:t>Changes before consummation that do not require a new three-business-day waiting period</a:t>
            </a:r>
            <a:r>
              <a:rPr lang="en-US" sz="2000" b="1" dirty="0" smtClean="0"/>
              <a:t>;</a:t>
            </a:r>
          </a:p>
          <a:p>
            <a:pPr marL="914400" lvl="2" indent="0" algn="just">
              <a:buNone/>
            </a:pPr>
            <a:endParaRPr lang="en-US" sz="2000" b="1" dirty="0"/>
          </a:p>
          <a:p>
            <a:pPr lvl="3" algn="just"/>
            <a:r>
              <a:rPr lang="en-US" b="1" dirty="0" smtClean="0"/>
              <a:t>Other changes that are not one of the above</a:t>
            </a:r>
            <a:r>
              <a:rPr lang="en-US" b="1" dirty="0" smtClean="0"/>
              <a:t>. </a:t>
            </a:r>
            <a:r>
              <a:rPr lang="en-US" b="1" dirty="0">
                <a:solidFill>
                  <a:srgbClr val="FF0000"/>
                </a:solidFill>
              </a:rPr>
              <a:t>(CFPB examples: a</a:t>
            </a:r>
            <a:r>
              <a:rPr lang="en-US" b="1" dirty="0" smtClean="0">
                <a:solidFill>
                  <a:srgbClr val="FF0000"/>
                </a:solidFill>
              </a:rPr>
              <a:t>) ”</a:t>
            </a:r>
            <a:r>
              <a:rPr lang="en-US" b="1" dirty="0">
                <a:solidFill>
                  <a:srgbClr val="FF0000"/>
                </a:solidFill>
              </a:rPr>
              <a:t>walk thru” inspection reveals broken dishwasher, Seller agrees to $500 </a:t>
            </a:r>
            <a:r>
              <a:rPr lang="en-US" b="1" dirty="0" smtClean="0">
                <a:solidFill>
                  <a:srgbClr val="FF0000"/>
                </a:solidFill>
              </a:rPr>
              <a:t>adjustment; </a:t>
            </a:r>
            <a:r>
              <a:rPr lang="en-US" b="1" dirty="0">
                <a:solidFill>
                  <a:srgbClr val="FF0000"/>
                </a:solidFill>
              </a:rPr>
              <a:t>b</a:t>
            </a:r>
            <a:r>
              <a:rPr lang="en-US" b="1" dirty="0" smtClean="0">
                <a:solidFill>
                  <a:srgbClr val="FF0000"/>
                </a:solidFill>
              </a:rPr>
              <a:t>) last </a:t>
            </a:r>
            <a:r>
              <a:rPr lang="en-US" b="1" dirty="0">
                <a:solidFill>
                  <a:srgbClr val="FF0000"/>
                </a:solidFill>
              </a:rPr>
              <a:t>minute agreement between buyer and seller to buy certain household </a:t>
            </a:r>
            <a:r>
              <a:rPr lang="en-US" b="1" dirty="0" smtClean="0">
                <a:solidFill>
                  <a:srgbClr val="FF0000"/>
                </a:solidFill>
              </a:rPr>
              <a:t>furnishings; </a:t>
            </a:r>
            <a:r>
              <a:rPr lang="en-US" b="1" dirty="0">
                <a:solidFill>
                  <a:srgbClr val="FF0000"/>
                </a:solidFill>
              </a:rPr>
              <a:t>c</a:t>
            </a:r>
            <a:r>
              <a:rPr lang="en-US" b="1" dirty="0" smtClean="0">
                <a:solidFill>
                  <a:srgbClr val="FF0000"/>
                </a:solidFill>
              </a:rPr>
              <a:t>) increase </a:t>
            </a:r>
            <a:r>
              <a:rPr lang="en-US" b="1" dirty="0">
                <a:solidFill>
                  <a:srgbClr val="FF0000"/>
                </a:solidFill>
              </a:rPr>
              <a:t>to hazard insurance paid by borrower)</a:t>
            </a:r>
          </a:p>
          <a:p>
            <a:pPr lvl="3" algn="just"/>
            <a:endParaRPr lang="en-US" b="1" dirty="0"/>
          </a:p>
          <a:p>
            <a:pPr marL="457200" lvl="1" indent="0" algn="just">
              <a:buNone/>
            </a:pPr>
            <a:endParaRPr lang="en-US" sz="2000" b="1" dirty="0" smtClean="0"/>
          </a:p>
          <a:p>
            <a:pPr lvl="1" algn="just"/>
            <a:r>
              <a:rPr lang="en-US" sz="2000" b="1" dirty="0" smtClean="0"/>
              <a:t>Consumer </a:t>
            </a:r>
            <a:r>
              <a:rPr lang="en-US" sz="2000" b="1" dirty="0"/>
              <a:t>has the right to inspect the revised CD during the business day before consummation.</a:t>
            </a:r>
          </a:p>
          <a:p>
            <a:pPr marL="457200" lvl="1" indent="0">
              <a:buNone/>
            </a:pPr>
            <a:endParaRPr lang="en-US" sz="1600" b="1" dirty="0"/>
          </a:p>
          <a:p>
            <a:pPr marL="1371600" lvl="3" indent="0">
              <a:buNone/>
            </a:pPr>
            <a:endParaRPr lang="en-US" sz="800" b="1" dirty="0"/>
          </a:p>
        </p:txBody>
      </p:sp>
      <p:pic>
        <p:nvPicPr>
          <p:cNvPr id="4" name="Picture 3"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200200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1000"/>
                                        <p:tgtEl>
                                          <p:spTgt spid="3">
                                            <p:txEl>
                                              <p:pRg st="6" end="6"/>
                                            </p:txEl>
                                          </p:spTgt>
                                        </p:tgtEl>
                                      </p:cBhvr>
                                    </p:animEffect>
                                    <p:anim calcmode="lin" valueType="num">
                                      <p:cBhvr>
                                        <p:cTn id="1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1000"/>
                                        <p:tgtEl>
                                          <p:spTgt spid="3">
                                            <p:txEl>
                                              <p:pRg st="7" end="7"/>
                                            </p:txEl>
                                          </p:spTgt>
                                        </p:tgtEl>
                                      </p:cBhvr>
                                    </p:animEffect>
                                    <p:anim calcmode="lin" valueType="num">
                                      <p:cBhvr>
                                        <p:cTn id="1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1000"/>
                                        <p:tgtEl>
                                          <p:spTgt spid="3">
                                            <p:txEl>
                                              <p:pRg st="8" end="8"/>
                                            </p:txEl>
                                          </p:spTgt>
                                        </p:tgtEl>
                                      </p:cBhvr>
                                    </p:animEffect>
                                    <p:anim calcmode="lin" valueType="num">
                                      <p:cBhvr>
                                        <p:cTn id="2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fade">
                                      <p:cBhvr>
                                        <p:cTn id="29" dur="1000"/>
                                        <p:tgtEl>
                                          <p:spTgt spid="3">
                                            <p:txEl>
                                              <p:pRg st="10" end="10"/>
                                            </p:txEl>
                                          </p:spTgt>
                                        </p:tgtEl>
                                      </p:cBhvr>
                                    </p:animEffect>
                                    <p:anim calcmode="lin" valueType="num">
                                      <p:cBhvr>
                                        <p:cTn id="3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fade">
                                      <p:cBhvr>
                                        <p:cTn id="34" dur="1000"/>
                                        <p:tgtEl>
                                          <p:spTgt spid="3">
                                            <p:txEl>
                                              <p:pRg st="12" end="12"/>
                                            </p:txEl>
                                          </p:spTgt>
                                        </p:tgtEl>
                                      </p:cBhvr>
                                    </p:animEffect>
                                    <p:anim calcmode="lin" valueType="num">
                                      <p:cBhvr>
                                        <p:cTn id="3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15" end="15"/>
                                            </p:txEl>
                                          </p:spTgt>
                                        </p:tgtEl>
                                        <p:attrNameLst>
                                          <p:attrName>style.visibility</p:attrName>
                                        </p:attrNameLst>
                                      </p:cBhvr>
                                      <p:to>
                                        <p:strVal val="visible"/>
                                      </p:to>
                                    </p:set>
                                    <p:animEffect transition="in" filter="fade">
                                      <p:cBhvr>
                                        <p:cTn id="41" dur="1000"/>
                                        <p:tgtEl>
                                          <p:spTgt spid="3">
                                            <p:txEl>
                                              <p:pRg st="15" end="15"/>
                                            </p:txEl>
                                          </p:spTgt>
                                        </p:tgtEl>
                                      </p:cBhvr>
                                    </p:animEffect>
                                    <p:anim calcmode="lin" valueType="num">
                                      <p:cBhvr>
                                        <p:cTn id="42"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CLOSING DISCLOSURE (CONTD.)</a:t>
            </a:r>
            <a:endParaRPr lang="en-US" sz="3200" b="1" u="sng" dirty="0"/>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a:t>Revisions and corrections to CD </a:t>
            </a:r>
            <a:r>
              <a:rPr lang="en-US" sz="2000" b="1" u="sng" dirty="0" smtClean="0"/>
              <a:t>after</a:t>
            </a:r>
            <a:r>
              <a:rPr lang="en-US" sz="2000" b="1" dirty="0" smtClean="0"/>
              <a:t> consummation </a:t>
            </a:r>
            <a:r>
              <a:rPr lang="en-US" sz="2000" b="1" dirty="0"/>
              <a:t>(§ 1026.19(f)(2</a:t>
            </a:r>
            <a:r>
              <a:rPr lang="en-US" sz="2000" b="1" dirty="0" smtClean="0"/>
              <a:t>))</a:t>
            </a:r>
          </a:p>
          <a:p>
            <a:pPr algn="just"/>
            <a:endParaRPr lang="en-US" sz="1900" b="1" dirty="0"/>
          </a:p>
          <a:p>
            <a:pPr lvl="1" algn="just"/>
            <a:r>
              <a:rPr lang="en-US" sz="1800" b="1" dirty="0" smtClean="0"/>
              <a:t>A corrected CD is required after consummation</a:t>
            </a:r>
            <a:r>
              <a:rPr lang="en-US" sz="1800" b="1" dirty="0" smtClean="0"/>
              <a:t>:</a:t>
            </a:r>
            <a:endParaRPr lang="en-US" sz="1800" b="1" dirty="0"/>
          </a:p>
          <a:p>
            <a:pPr lvl="2" algn="just"/>
            <a:r>
              <a:rPr lang="en-US" sz="1600" b="1" dirty="0" smtClean="0"/>
              <a:t>When an event in connection with the settlement that causes the CD to become inaccurate and that results in a change to an amount paid by the consumer or seller occurs within the 30-day period after consummation</a:t>
            </a:r>
            <a:r>
              <a:rPr lang="en-US" sz="1600" b="1" dirty="0" smtClean="0"/>
              <a:t>;</a:t>
            </a:r>
            <a:r>
              <a:rPr lang="en-US" sz="1600" b="1" dirty="0">
                <a:solidFill>
                  <a:srgbClr val="FF0000"/>
                </a:solidFill>
              </a:rPr>
              <a:t> (CFPB examples: a</a:t>
            </a:r>
            <a:r>
              <a:rPr lang="en-US" sz="1600" b="1" dirty="0" smtClean="0">
                <a:solidFill>
                  <a:srgbClr val="FF0000"/>
                </a:solidFill>
              </a:rPr>
              <a:t>) borrower </a:t>
            </a:r>
            <a:r>
              <a:rPr lang="en-US" sz="1600" b="1" dirty="0">
                <a:solidFill>
                  <a:srgbClr val="FF0000"/>
                </a:solidFill>
              </a:rPr>
              <a:t>paid filing fee or transfer taxes increases from what was disclosed on the CD, or b</a:t>
            </a:r>
            <a:r>
              <a:rPr lang="en-US" sz="1600" b="1" dirty="0" smtClean="0">
                <a:solidFill>
                  <a:srgbClr val="FF0000"/>
                </a:solidFill>
              </a:rPr>
              <a:t>) an </a:t>
            </a:r>
            <a:r>
              <a:rPr lang="en-US" sz="1600" b="1" dirty="0">
                <a:solidFill>
                  <a:srgbClr val="FF0000"/>
                </a:solidFill>
              </a:rPr>
              <a:t>unpaid ”nuisance abatement assessment” is discovered post closing and must be paid by the borrower)</a:t>
            </a:r>
            <a:r>
              <a:rPr lang="en-US" sz="1600" b="1" dirty="0"/>
              <a:t>;</a:t>
            </a:r>
            <a:endParaRPr lang="en-US" sz="1600" b="1" dirty="0" smtClean="0"/>
          </a:p>
          <a:p>
            <a:pPr lvl="2" algn="just"/>
            <a:endParaRPr lang="en-US" sz="1600" b="1" dirty="0"/>
          </a:p>
          <a:p>
            <a:pPr lvl="2" algn="just"/>
            <a:r>
              <a:rPr lang="en-US" sz="1600" b="1" dirty="0" smtClean="0"/>
              <a:t>To document refunds for tolerance violations;</a:t>
            </a:r>
          </a:p>
          <a:p>
            <a:pPr lvl="2" algn="just"/>
            <a:endParaRPr lang="en-US" sz="1600" b="1" dirty="0"/>
          </a:p>
          <a:p>
            <a:pPr lvl="2" algn="just"/>
            <a:r>
              <a:rPr lang="en-US" sz="1600" b="1" dirty="0" smtClean="0"/>
              <a:t>To correct non-numerical </a:t>
            </a:r>
            <a:r>
              <a:rPr lang="en-US" sz="1600" b="1" u="sng" dirty="0" smtClean="0"/>
              <a:t>clerical</a:t>
            </a:r>
            <a:r>
              <a:rPr lang="en-US" sz="1600" b="1" dirty="0" smtClean="0"/>
              <a:t> </a:t>
            </a:r>
            <a:r>
              <a:rPr lang="en-US" sz="1600" b="1" dirty="0" smtClean="0"/>
              <a:t>errors</a:t>
            </a:r>
            <a:endParaRPr lang="en-US" sz="1600" b="1" dirty="0"/>
          </a:p>
          <a:p>
            <a:pPr lvl="3" algn="just"/>
            <a:r>
              <a:rPr lang="en-US" sz="1600" b="1" dirty="0" smtClean="0"/>
              <a:t>An error is “clerical” if it does not affect a numerical disclosure or the timing, delivery, or other requirements imposed by  § 1026.19(e) or (f</a:t>
            </a:r>
            <a:r>
              <a:rPr lang="en-US" sz="1600" b="1" dirty="0" smtClean="0"/>
              <a:t>).</a:t>
            </a:r>
            <a:r>
              <a:rPr lang="en-US" sz="1600" b="1" dirty="0">
                <a:solidFill>
                  <a:srgbClr val="FF0000"/>
                </a:solidFill>
              </a:rPr>
              <a:t> (CFPB </a:t>
            </a:r>
            <a:r>
              <a:rPr lang="en-US" sz="1600" b="1" dirty="0" smtClean="0">
                <a:solidFill>
                  <a:srgbClr val="FF0000"/>
                </a:solidFill>
              </a:rPr>
              <a:t>example: </a:t>
            </a:r>
            <a:r>
              <a:rPr lang="en-US" sz="1600" b="1" dirty="0">
                <a:solidFill>
                  <a:srgbClr val="FF0000"/>
                </a:solidFill>
              </a:rPr>
              <a:t>an incorrect settlement service provider is indicated as the recipient of a payment)</a:t>
            </a:r>
            <a:endParaRPr lang="en-US" sz="1600" b="1" dirty="0"/>
          </a:p>
          <a:p>
            <a:pPr lvl="3" algn="just"/>
            <a:endParaRPr lang="en-US" sz="1600" b="1" dirty="0"/>
          </a:p>
          <a:p>
            <a:endParaRPr lang="en-US" dirty="0"/>
          </a:p>
        </p:txBody>
      </p:sp>
      <p:pic>
        <p:nvPicPr>
          <p:cNvPr id="4" name="Picture 3" descr="C:\Users\dave.PPATTY\Documents\ppllp_aal_rt2010trans.png"/>
          <p:cNvPicPr>
            <a:picLocks noChangeAspect="1" noChangeArrowheads="1"/>
          </p:cNvPicPr>
          <p:nvPr/>
        </p:nvPicPr>
        <p:blipFill>
          <a:blip r:embed="rId3"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23715188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1000"/>
                                        <p:tgtEl>
                                          <p:spTgt spid="3">
                                            <p:txEl>
                                              <p:pRg st="8" end="8"/>
                                            </p:txEl>
                                          </p:spTgt>
                                        </p:tgtEl>
                                      </p:cBhvr>
                                    </p:animEffect>
                                    <p:anim calcmode="lin" valueType="num">
                                      <p:cBhvr>
                                        <p:cTn id="2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Curing Tolerance Violations</a:t>
            </a:r>
            <a:endParaRPr lang="en-US" sz="3200" b="1" u="sng" dirty="0"/>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smtClean="0"/>
              <a:t>Tolerance violations must be cured with appropriate refunds to the consumer (§ 1026.19(f)(2)(v)):</a:t>
            </a:r>
          </a:p>
          <a:p>
            <a:endParaRPr lang="en-US" sz="2000" b="1" dirty="0"/>
          </a:p>
          <a:p>
            <a:pPr lvl="1" algn="just"/>
            <a:r>
              <a:rPr lang="en-US" sz="1600" b="1" dirty="0" smtClean="0"/>
              <a:t>If amounts paid by the consumer at closing exceed the amounts disclosed on the LE beyond the applicable tolerance threshold then:</a:t>
            </a:r>
          </a:p>
          <a:p>
            <a:pPr lvl="1" algn="just"/>
            <a:endParaRPr lang="en-US" sz="1600" b="1" dirty="0" smtClean="0"/>
          </a:p>
          <a:p>
            <a:pPr lvl="2" algn="just"/>
            <a:r>
              <a:rPr lang="en-US" sz="1500" b="1" dirty="0"/>
              <a:t>The creditor must refund the excess to the consumer </a:t>
            </a:r>
            <a:r>
              <a:rPr lang="en-US" sz="1500" b="1" u="sng" dirty="0"/>
              <a:t>no later than 60 days after consummation</a:t>
            </a:r>
            <a:r>
              <a:rPr lang="en-US" sz="1500" b="1" dirty="0"/>
              <a:t>; and </a:t>
            </a:r>
          </a:p>
          <a:p>
            <a:pPr lvl="2" algn="just"/>
            <a:endParaRPr lang="en-US" sz="1500" b="1" dirty="0"/>
          </a:p>
          <a:p>
            <a:pPr lvl="2" algn="just"/>
            <a:r>
              <a:rPr lang="en-US" sz="1500" b="1" dirty="0"/>
              <a:t>The creditor must deliver or place in the mail a corrected CD that reflects the refund </a:t>
            </a:r>
            <a:r>
              <a:rPr lang="en-US" sz="1500" b="1" u="sng" dirty="0"/>
              <a:t>no later than 60 days after consummation</a:t>
            </a:r>
            <a:r>
              <a:rPr lang="en-US" sz="1500" b="1" dirty="0"/>
              <a:t>.</a:t>
            </a:r>
          </a:p>
          <a:p>
            <a:pPr marL="457200" lvl="1" indent="0" algn="just">
              <a:buNone/>
            </a:pPr>
            <a:endParaRPr lang="en-US" sz="1600" b="1" dirty="0"/>
          </a:p>
          <a:p>
            <a:pPr lvl="1"/>
            <a:endParaRPr lang="en-US" sz="1600" b="1" dirty="0"/>
          </a:p>
          <a:p>
            <a:pPr marL="914400" lvl="2" indent="0">
              <a:buNone/>
            </a:pPr>
            <a:endParaRPr lang="en-US" sz="1400" b="1" dirty="0"/>
          </a:p>
        </p:txBody>
      </p:sp>
      <p:pic>
        <p:nvPicPr>
          <p:cNvPr id="4" name="Picture 3"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3147646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1000"/>
                                        <p:tgtEl>
                                          <p:spTgt spid="3">
                                            <p:txEl>
                                              <p:pRg st="6" end="6"/>
                                            </p:txEl>
                                          </p:spTgt>
                                        </p:tgtEl>
                                      </p:cBhvr>
                                    </p:animEffect>
                                    <p:anim calcmode="lin" valueType="num">
                                      <p:cBhvr>
                                        <p:cTn id="1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FINAL THOUGHTS</a:t>
            </a:r>
            <a:endParaRPr lang="en-US" sz="3200" b="1" u="sng" dirty="0"/>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smtClean="0"/>
              <a:t>The new rule has more or less 4 components:</a:t>
            </a:r>
          </a:p>
          <a:p>
            <a:pPr marL="457200" lvl="1" indent="0" algn="just">
              <a:buNone/>
            </a:pPr>
            <a:endParaRPr lang="en-US" sz="1700" b="1" dirty="0" smtClean="0"/>
          </a:p>
          <a:p>
            <a:pPr marL="457200" lvl="1" indent="0" algn="just">
              <a:buNone/>
            </a:pPr>
            <a:r>
              <a:rPr lang="en-US" sz="1700" b="1" dirty="0" smtClean="0"/>
              <a:t>1)</a:t>
            </a:r>
            <a:r>
              <a:rPr lang="en-US" sz="1800" b="1" dirty="0" smtClean="0"/>
              <a:t>New forms: a re-formatting </a:t>
            </a:r>
            <a:r>
              <a:rPr lang="en-US" sz="1800" b="1" dirty="0"/>
              <a:t>the </a:t>
            </a:r>
            <a:r>
              <a:rPr lang="en-US" sz="1800" b="1" dirty="0" smtClean="0"/>
              <a:t>GFE/HUD-1/TIL….no big deal, better in the long run.  </a:t>
            </a:r>
            <a:endParaRPr lang="en-US" sz="1800" b="1" dirty="0"/>
          </a:p>
          <a:p>
            <a:pPr marL="457200" lvl="1" indent="0" algn="just">
              <a:buNone/>
            </a:pPr>
            <a:endParaRPr lang="en-US" sz="1700" b="1" dirty="0" smtClean="0"/>
          </a:p>
          <a:p>
            <a:pPr marL="457200" lvl="1" indent="0" algn="just">
              <a:buNone/>
            </a:pPr>
            <a:r>
              <a:rPr lang="en-US" sz="1700" b="1" dirty="0" smtClean="0"/>
              <a:t>2)New time periods….makes sense, better for all in the long run.</a:t>
            </a:r>
          </a:p>
          <a:p>
            <a:pPr marL="457200" lvl="1" indent="0" algn="just">
              <a:buNone/>
            </a:pPr>
            <a:endParaRPr lang="en-US" sz="1700" b="1" dirty="0" smtClean="0"/>
          </a:p>
          <a:p>
            <a:pPr marL="457200" lvl="1" indent="0" algn="just">
              <a:buNone/>
            </a:pPr>
            <a:r>
              <a:rPr lang="en-US" sz="1700" b="1" dirty="0" smtClean="0"/>
              <a:t>3)New liability</a:t>
            </a:r>
            <a:r>
              <a:rPr lang="en-US" sz="1700" b="1" dirty="0"/>
              <a:t>: </a:t>
            </a:r>
            <a:r>
              <a:rPr lang="en-US" sz="1700" b="1" dirty="0" smtClean="0"/>
              <a:t>TILA liability which includes statutory penalties, private causes of action, assignee liability, </a:t>
            </a:r>
            <a:r>
              <a:rPr lang="en-US" sz="1700" b="1" dirty="0" err="1" smtClean="0"/>
              <a:t>etc</a:t>
            </a:r>
            <a:r>
              <a:rPr lang="en-US" sz="1700" b="1" dirty="0" smtClean="0"/>
              <a:t> ….only time will tell the extent of this change.</a:t>
            </a:r>
          </a:p>
          <a:p>
            <a:pPr marL="457200" lvl="1" indent="0" algn="just">
              <a:buNone/>
            </a:pPr>
            <a:endParaRPr lang="en-US" sz="1700" b="1" dirty="0" smtClean="0"/>
          </a:p>
          <a:p>
            <a:pPr marL="457200" lvl="1" indent="0" algn="just">
              <a:buNone/>
            </a:pPr>
            <a:r>
              <a:rPr lang="en-US" sz="1700" b="1" i="1" dirty="0" smtClean="0">
                <a:solidFill>
                  <a:srgbClr val="FF0000"/>
                </a:solidFill>
              </a:rPr>
              <a:t>4)New job descriptions for the lender and title companies….</a:t>
            </a:r>
            <a:r>
              <a:rPr lang="en-US" sz="1700" b="1" i="1" u="sng" dirty="0" smtClean="0">
                <a:solidFill>
                  <a:srgbClr val="FF0000"/>
                </a:solidFill>
              </a:rPr>
              <a:t>This is the one to watch. Everyone else is focusing on 1-3 above. Effective and efficient “collaboration” between the lender, mortgage broker (if applicable) and the title companies will be the difference for a lender in surviving this paradigm change.</a:t>
            </a:r>
          </a:p>
          <a:p>
            <a:pPr marL="457200" lvl="1" indent="0" algn="just">
              <a:buNone/>
            </a:pPr>
            <a:endParaRPr lang="en-US" sz="1700" dirty="0" smtClean="0"/>
          </a:p>
        </p:txBody>
      </p:sp>
      <p:pic>
        <p:nvPicPr>
          <p:cNvPr id="4" name="Picture 3"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38693907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 calcmode="lin" valueType="num">
                                      <p:cBhvr>
                                        <p:cTn id="28"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r>
              <a:rPr lang="en-US" sz="4000" b="1" dirty="0" smtClean="0"/>
              <a:t>Matthew R. Filpi</a:t>
            </a:r>
          </a:p>
          <a:p>
            <a:pPr marL="0" indent="0">
              <a:buNone/>
            </a:pPr>
            <a:endParaRPr lang="en-US" dirty="0"/>
          </a:p>
          <a:p>
            <a:pPr marL="0" indent="0" algn="ctr">
              <a:buNone/>
            </a:pPr>
            <a:r>
              <a:rPr lang="en-US" dirty="0" smtClean="0"/>
              <a:t>Attorney - PeirsonPatterson, LLP</a:t>
            </a:r>
          </a:p>
          <a:p>
            <a:pPr marL="0" indent="0">
              <a:buNone/>
            </a:pPr>
            <a:endParaRPr lang="en-US" dirty="0">
              <a:latin typeface="Goudy Old Style" panose="02020502050305020303" pitchFamily="18" charset="0"/>
            </a:endParaRPr>
          </a:p>
          <a:p>
            <a:pPr marL="0" indent="0" algn="ctr">
              <a:buNone/>
            </a:pPr>
            <a:r>
              <a:rPr lang="en-US" dirty="0" smtClean="0">
                <a:hlinkClick r:id="rId2"/>
              </a:rPr>
              <a:t>Matt@ppdocs.com</a:t>
            </a:r>
            <a:endParaRPr lang="en-US" dirty="0" smtClean="0"/>
          </a:p>
          <a:p>
            <a:pPr marL="0" indent="0">
              <a:buNone/>
            </a:pPr>
            <a:endParaRPr lang="en-US" dirty="0">
              <a:latin typeface="Goudy Old Style" panose="02020502050305020303" pitchFamily="18" charset="0"/>
            </a:endParaRPr>
          </a:p>
          <a:p>
            <a:pPr marL="0" indent="0">
              <a:buNone/>
            </a:pPr>
            <a:r>
              <a:rPr lang="en-US" sz="2000" b="1" dirty="0" smtClean="0"/>
              <a:t>* Licensed in Texas, North Carolina, and D.C.</a:t>
            </a:r>
            <a:endParaRPr lang="en-US" sz="2000" b="1" dirty="0"/>
          </a:p>
        </p:txBody>
      </p:sp>
    </p:spTree>
    <p:extLst>
      <p:ext uri="{BB962C8B-B14F-4D97-AF65-F5344CB8AC3E}">
        <p14:creationId xmlns:p14="http://schemas.microsoft.com/office/powerpoint/2010/main" val="16774893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GENERAL INFORMATION</a:t>
            </a:r>
            <a:endParaRPr lang="en-US" sz="3200" b="1" u="sng" dirty="0"/>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pPr algn="just">
              <a:spcBef>
                <a:spcPts val="0"/>
              </a:spcBef>
            </a:pPr>
            <a:r>
              <a:rPr lang="en-US" sz="4000" b="1" dirty="0"/>
              <a:t>Rule amends Reg. Z (TILA) and Reg. X (RESPA) to create new </a:t>
            </a:r>
            <a:r>
              <a:rPr lang="en-US" sz="4000" b="1" dirty="0" smtClean="0"/>
              <a:t>early and final disclosures </a:t>
            </a:r>
            <a:r>
              <a:rPr lang="en-US" sz="4000" b="1" dirty="0"/>
              <a:t>for most </a:t>
            </a:r>
            <a:r>
              <a:rPr lang="en-US" sz="4000" b="1" dirty="0" smtClean="0"/>
              <a:t>mortgages:</a:t>
            </a:r>
            <a:endParaRPr lang="en-US" sz="4000" b="1" dirty="0"/>
          </a:p>
          <a:p>
            <a:pPr algn="just">
              <a:spcBef>
                <a:spcPts val="0"/>
              </a:spcBef>
            </a:pPr>
            <a:endParaRPr lang="en-US" sz="2900" b="1" dirty="0"/>
          </a:p>
          <a:p>
            <a:pPr lvl="1" algn="just">
              <a:spcBef>
                <a:spcPts val="0"/>
              </a:spcBef>
            </a:pPr>
            <a:r>
              <a:rPr lang="en-US" sz="3200" b="1" dirty="0"/>
              <a:t>Combines the initial TIL and the GFE into the new </a:t>
            </a:r>
            <a:r>
              <a:rPr lang="en-US" sz="3200" b="1" u="sng" dirty="0"/>
              <a:t>Loan Estimate</a:t>
            </a:r>
            <a:r>
              <a:rPr lang="en-US" sz="3200" b="1" dirty="0"/>
              <a:t>, and the final TIL and the HUD-1 into the new </a:t>
            </a:r>
            <a:r>
              <a:rPr lang="en-US" sz="3200" b="1" u="sng" dirty="0"/>
              <a:t>Closing Disclosure</a:t>
            </a:r>
            <a:r>
              <a:rPr lang="en-US" sz="3200" b="1" dirty="0"/>
              <a:t>;</a:t>
            </a:r>
          </a:p>
          <a:p>
            <a:pPr marL="0" indent="0" algn="just">
              <a:spcBef>
                <a:spcPts val="0"/>
              </a:spcBef>
              <a:buNone/>
            </a:pPr>
            <a:endParaRPr lang="en-US" sz="4000" b="1" dirty="0"/>
          </a:p>
          <a:p>
            <a:pPr algn="just">
              <a:spcBef>
                <a:spcPts val="0"/>
              </a:spcBef>
            </a:pPr>
            <a:r>
              <a:rPr lang="en-US" sz="4000" b="1" dirty="0"/>
              <a:t>Integrated disclosures apply to </a:t>
            </a:r>
            <a:r>
              <a:rPr lang="en-US" sz="4000" b="1" u="sng" dirty="0"/>
              <a:t>applications</a:t>
            </a:r>
            <a:r>
              <a:rPr lang="en-US" sz="4000" b="1" dirty="0"/>
              <a:t> received on or after August 1, 2015 for “closed-end consumer credit transactions secured by real property.”</a:t>
            </a:r>
          </a:p>
          <a:p>
            <a:pPr marL="457200" lvl="1" indent="0" algn="just">
              <a:buNone/>
            </a:pPr>
            <a:endParaRPr lang="en-US" b="1" dirty="0"/>
          </a:p>
          <a:p>
            <a:pPr lvl="1" algn="just"/>
            <a:r>
              <a:rPr lang="en-US" sz="3000" b="1" dirty="0"/>
              <a:t>Does not apply to: (1) HELOCS; (2) Reverse Mortgages</a:t>
            </a:r>
            <a:r>
              <a:rPr lang="en-US" sz="3000" b="1" dirty="0" smtClean="0"/>
              <a:t>; </a:t>
            </a:r>
            <a:r>
              <a:rPr lang="en-US" sz="3000" b="1" dirty="0"/>
              <a:t>(3) Chattel-dwelling loans (eg. unaffixed mobile home</a:t>
            </a:r>
            <a:r>
              <a:rPr lang="en-US" sz="3000" b="1" dirty="0" smtClean="0"/>
              <a:t>); or (4)</a:t>
            </a:r>
            <a:r>
              <a:rPr lang="en-US" sz="3000" b="1" dirty="0"/>
              <a:t> </a:t>
            </a:r>
            <a:r>
              <a:rPr lang="en-US" sz="3000" b="1" dirty="0" smtClean="0"/>
              <a:t>loans primarily for a business, commercial, or agricultural purpose.</a:t>
            </a:r>
            <a:endParaRPr lang="en-US" sz="3000" b="1" dirty="0"/>
          </a:p>
          <a:p>
            <a:pPr lvl="1" algn="just"/>
            <a:endParaRPr lang="en-US" sz="3000" b="1" dirty="0"/>
          </a:p>
          <a:p>
            <a:pPr lvl="1" algn="just"/>
            <a:r>
              <a:rPr lang="en-US" sz="3000" b="1" dirty="0"/>
              <a:t>Some loans that are RESPA-exempt today </a:t>
            </a:r>
            <a:r>
              <a:rPr lang="en-US" sz="3000" b="1" u="sng" dirty="0"/>
              <a:t>WILL BE </a:t>
            </a:r>
            <a:r>
              <a:rPr lang="en-US" sz="3000" b="1" dirty="0"/>
              <a:t>subject to the Rule, including: (1) Construction-only loans; (2) Lot Loans; and (3) Loans secured by 25 acres or more, if consumer purpose. </a:t>
            </a:r>
          </a:p>
          <a:p>
            <a:endParaRPr lang="en-US" dirty="0"/>
          </a:p>
        </p:txBody>
      </p:sp>
      <p:pic>
        <p:nvPicPr>
          <p:cNvPr id="4" name="Picture 3"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16011519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1000"/>
                                        <p:tgtEl>
                                          <p:spTgt spid="3">
                                            <p:txEl>
                                              <p:pRg st="6" end="6"/>
                                            </p:txEl>
                                          </p:spTgt>
                                        </p:tgtEl>
                                      </p:cBhvr>
                                    </p:animEffect>
                                    <p:anim calcmode="lin" valueType="num">
                                      <p:cBhvr>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1000"/>
                                        <p:tgtEl>
                                          <p:spTgt spid="3">
                                            <p:txEl>
                                              <p:pRg st="8" end="8"/>
                                            </p:txEl>
                                          </p:spTgt>
                                        </p:tgtEl>
                                      </p:cBhvr>
                                    </p:animEffect>
                                    <p:anim calcmode="lin" valueType="num">
                                      <p:cBhvr>
                                        <p:cTn id="3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TIMING OF THE DISCLOSURES</a:t>
            </a:r>
            <a:endParaRPr lang="en-US" sz="3200" b="1" u="sng" dirty="0"/>
          </a:p>
        </p:txBody>
      </p:sp>
      <p:sp>
        <p:nvSpPr>
          <p:cNvPr id="3" name="Content Placeholder 2"/>
          <p:cNvSpPr>
            <a:spLocks noGrp="1"/>
          </p:cNvSpPr>
          <p:nvPr>
            <p:ph idx="1"/>
          </p:nvPr>
        </p:nvSpPr>
        <p:spPr>
          <a:xfrm>
            <a:off x="457200" y="1143000"/>
            <a:ext cx="8229600" cy="4983163"/>
          </a:xfrm>
        </p:spPr>
        <p:txBody>
          <a:bodyPr>
            <a:normAutofit/>
          </a:bodyPr>
          <a:lstStyle/>
          <a:p>
            <a:pPr lvl="0" algn="just"/>
            <a:r>
              <a:rPr lang="en-US" sz="2400" b="1" dirty="0" smtClean="0">
                <a:solidFill>
                  <a:prstClr val="black"/>
                </a:solidFill>
              </a:rPr>
              <a:t>Loan Estimate must be delivered or placed in the mail to the consumer within 3 business days of application.</a:t>
            </a:r>
          </a:p>
          <a:p>
            <a:pPr marL="0" lvl="0" indent="0" algn="just">
              <a:buNone/>
            </a:pPr>
            <a:endParaRPr lang="en-US" sz="2000" b="1" dirty="0">
              <a:solidFill>
                <a:prstClr val="black"/>
              </a:solidFill>
            </a:endParaRPr>
          </a:p>
          <a:p>
            <a:pPr lvl="1" algn="just"/>
            <a:r>
              <a:rPr lang="en-US" sz="2000" b="1" dirty="0">
                <a:solidFill>
                  <a:prstClr val="black"/>
                </a:solidFill>
              </a:rPr>
              <a:t>“Application” means </a:t>
            </a:r>
            <a:r>
              <a:rPr lang="en-US" sz="2000" b="1" dirty="0" smtClean="0">
                <a:solidFill>
                  <a:prstClr val="black"/>
                </a:solidFill>
              </a:rPr>
              <a:t>submission </a:t>
            </a:r>
            <a:r>
              <a:rPr lang="en-US" sz="2000" b="1" dirty="0">
                <a:solidFill>
                  <a:prstClr val="black"/>
                </a:solidFill>
              </a:rPr>
              <a:t>of: (1) the consumer’s name; (2) the consumer’s income; (3) the consumer’s social security number to obtain a credit report; (4) the property address; (5) an estimate of the value of the property; and (6) the loan amount sought</a:t>
            </a:r>
            <a:r>
              <a:rPr lang="en-US" sz="2000" b="1" dirty="0" smtClean="0">
                <a:solidFill>
                  <a:prstClr val="black"/>
                </a:solidFill>
              </a:rPr>
              <a:t>.  (§ 1026.2(a)(3)).</a:t>
            </a:r>
            <a:endParaRPr lang="en-US" sz="2000" b="1" dirty="0">
              <a:solidFill>
                <a:prstClr val="black"/>
              </a:solidFill>
            </a:endParaRPr>
          </a:p>
          <a:p>
            <a:pPr lvl="1" algn="just"/>
            <a:endParaRPr lang="en-US" sz="2000" b="1" dirty="0">
              <a:solidFill>
                <a:prstClr val="black"/>
              </a:solidFill>
            </a:endParaRPr>
          </a:p>
          <a:p>
            <a:pPr lvl="2" algn="just"/>
            <a:r>
              <a:rPr lang="en-US" sz="2000" b="1" dirty="0" smtClean="0"/>
              <a:t>The </a:t>
            </a:r>
            <a:r>
              <a:rPr lang="en-US" sz="2000" b="1" dirty="0"/>
              <a:t>definition of “application” no longer includes </a:t>
            </a:r>
            <a:r>
              <a:rPr lang="en-US" sz="2000" b="1" dirty="0" smtClean="0"/>
              <a:t>catch-all </a:t>
            </a:r>
            <a:r>
              <a:rPr lang="en-US" sz="2000" b="1" dirty="0"/>
              <a:t>of </a:t>
            </a:r>
            <a:r>
              <a:rPr lang="en-US" sz="2000" b="1" u="sng" dirty="0">
                <a:solidFill>
                  <a:srgbClr val="FF0000"/>
                </a:solidFill>
              </a:rPr>
              <a:t>“</a:t>
            </a:r>
            <a:r>
              <a:rPr lang="en-US" sz="2000" b="1" i="1" u="sng" dirty="0">
                <a:solidFill>
                  <a:srgbClr val="FF0000"/>
                </a:solidFill>
              </a:rPr>
              <a:t>any other information deemed necessary by the loan originator.</a:t>
            </a:r>
            <a:r>
              <a:rPr lang="en-US" sz="2000" b="1" u="sng" dirty="0">
                <a:solidFill>
                  <a:srgbClr val="FF0000"/>
                </a:solidFill>
              </a:rPr>
              <a:t>”</a:t>
            </a:r>
            <a:r>
              <a:rPr lang="en-US" sz="2000" b="1" dirty="0">
                <a:solidFill>
                  <a:srgbClr val="FF0000"/>
                </a:solidFill>
              </a:rPr>
              <a:t> </a:t>
            </a:r>
            <a:r>
              <a:rPr lang="en-US" sz="2000" b="1" dirty="0"/>
              <a:t> Once the 6 pieces of information listed above are collected, then </a:t>
            </a:r>
            <a:r>
              <a:rPr lang="en-US" sz="2000" b="1" dirty="0" smtClean="0"/>
              <a:t>there is an application </a:t>
            </a:r>
            <a:r>
              <a:rPr lang="en-US" sz="2000" b="1" dirty="0"/>
              <a:t>for purposes of the Rule. </a:t>
            </a:r>
          </a:p>
          <a:p>
            <a:pPr marL="0" lvl="0" indent="0" algn="just">
              <a:buNone/>
            </a:pPr>
            <a:endParaRPr lang="en-US" sz="2000" b="1" dirty="0">
              <a:solidFill>
                <a:prstClr val="black"/>
              </a:solidFill>
            </a:endParaRPr>
          </a:p>
          <a:p>
            <a:pPr marL="0" lvl="0" indent="0" algn="just">
              <a:buNone/>
            </a:pPr>
            <a:endParaRPr lang="en-US" sz="2000" b="1" dirty="0">
              <a:solidFill>
                <a:prstClr val="black"/>
              </a:solidFill>
            </a:endParaRPr>
          </a:p>
          <a:p>
            <a:pPr lvl="0" algn="just"/>
            <a:endParaRPr lang="en-US" sz="2000" b="1" dirty="0" smtClean="0">
              <a:solidFill>
                <a:prstClr val="black"/>
              </a:solidFill>
            </a:endParaRPr>
          </a:p>
          <a:p>
            <a:pPr lvl="0" algn="just"/>
            <a:endParaRPr lang="en-US" sz="2000" b="1" dirty="0">
              <a:solidFill>
                <a:prstClr val="black"/>
              </a:solidFill>
            </a:endParaRPr>
          </a:p>
          <a:p>
            <a:pPr lvl="0" algn="just"/>
            <a:endParaRPr lang="en-US" sz="2000" b="1" dirty="0">
              <a:solidFill>
                <a:prstClr val="black"/>
              </a:solidFill>
            </a:endParaRPr>
          </a:p>
          <a:p>
            <a:pPr lvl="1" algn="just"/>
            <a:endParaRPr lang="en-US" sz="1600" b="1" dirty="0">
              <a:solidFill>
                <a:prstClr val="black"/>
              </a:solidFill>
            </a:endParaRPr>
          </a:p>
          <a:p>
            <a:pPr lvl="1" algn="just"/>
            <a:endParaRPr lang="en-US" sz="1600" b="1" dirty="0" smtClean="0">
              <a:solidFill>
                <a:prstClr val="black"/>
              </a:solidFill>
            </a:endParaRPr>
          </a:p>
          <a:p>
            <a:pPr lvl="2" algn="just"/>
            <a:endParaRPr lang="en-US" sz="1600" b="1" dirty="0" smtClean="0">
              <a:solidFill>
                <a:prstClr val="black"/>
              </a:solidFill>
            </a:endParaRPr>
          </a:p>
          <a:p>
            <a:pPr lvl="0" algn="just"/>
            <a:endParaRPr lang="en-US" sz="2000" b="1" dirty="0">
              <a:solidFill>
                <a:prstClr val="black"/>
              </a:solidFill>
            </a:endParaRPr>
          </a:p>
          <a:p>
            <a:pPr marL="0" lvl="0" indent="0" algn="just">
              <a:buNone/>
            </a:pPr>
            <a:endParaRPr lang="en-US" sz="1600" b="1" dirty="0" smtClean="0">
              <a:solidFill>
                <a:prstClr val="black"/>
              </a:solidFill>
            </a:endParaRPr>
          </a:p>
          <a:p>
            <a:pPr marL="914400" lvl="2" indent="0">
              <a:buNone/>
            </a:pPr>
            <a:endParaRPr lang="en-US" dirty="0" smtClean="0"/>
          </a:p>
        </p:txBody>
      </p:sp>
      <p:pic>
        <p:nvPicPr>
          <p:cNvPr id="4" name="Picture 3"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36423097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t>TIMING OF THE DISCLOSURES</a:t>
            </a:r>
            <a:endParaRPr lang="en-US" sz="3200" dirty="0"/>
          </a:p>
        </p:txBody>
      </p:sp>
      <p:sp>
        <p:nvSpPr>
          <p:cNvPr id="3" name="Content Placeholder 2"/>
          <p:cNvSpPr>
            <a:spLocks noGrp="1"/>
          </p:cNvSpPr>
          <p:nvPr>
            <p:ph idx="1"/>
          </p:nvPr>
        </p:nvSpPr>
        <p:spPr>
          <a:xfrm>
            <a:off x="457200" y="1295400"/>
            <a:ext cx="8229600" cy="4830763"/>
          </a:xfrm>
        </p:spPr>
        <p:txBody>
          <a:bodyPr>
            <a:normAutofit/>
          </a:bodyPr>
          <a:lstStyle/>
          <a:p>
            <a:pPr algn="just"/>
            <a:r>
              <a:rPr lang="en-US" sz="2400" b="1" u="sng" dirty="0"/>
              <a:t>For purpose of when the lender must deliver the LE (ie. within 3 business days of application)</a:t>
            </a:r>
            <a:r>
              <a:rPr lang="en-US" sz="2400" b="1" dirty="0"/>
              <a:t>, “Business day” means a day where the creditor’s offices are open to the public for carrying out substantially all of it’s business functions. (§ 1026.2(a)(6</a:t>
            </a:r>
            <a:r>
              <a:rPr lang="en-US" sz="2400" b="1" dirty="0" smtClean="0"/>
              <a:t>))</a:t>
            </a:r>
          </a:p>
          <a:p>
            <a:pPr marL="182880" algn="just">
              <a:spcBef>
                <a:spcPts val="0"/>
              </a:spcBef>
            </a:pPr>
            <a:endParaRPr lang="en-US" sz="2400" b="1" dirty="0"/>
          </a:p>
          <a:p>
            <a:pPr algn="just"/>
            <a:r>
              <a:rPr lang="en-US" sz="2400" b="1" dirty="0" smtClean="0"/>
              <a:t>The LE must be delivered or placed in the mail not later than the 7</a:t>
            </a:r>
            <a:r>
              <a:rPr lang="en-US" sz="2400" b="1" baseline="30000" dirty="0" smtClean="0"/>
              <a:t>th</a:t>
            </a:r>
            <a:r>
              <a:rPr lang="en-US" sz="2400" b="1" dirty="0" smtClean="0"/>
              <a:t> business day before loan consummation.</a:t>
            </a:r>
          </a:p>
          <a:p>
            <a:pPr marL="0" indent="0" algn="just">
              <a:buNone/>
            </a:pPr>
            <a:endParaRPr lang="en-US" sz="2400" b="1" dirty="0" smtClean="0"/>
          </a:p>
          <a:p>
            <a:pPr algn="just"/>
            <a:r>
              <a:rPr lang="en-US" sz="2400" b="1" u="sng" dirty="0" smtClean="0"/>
              <a:t>For </a:t>
            </a:r>
            <a:r>
              <a:rPr lang="en-US" sz="2400" b="1" u="sng" dirty="0"/>
              <a:t>purposes of </a:t>
            </a:r>
            <a:r>
              <a:rPr lang="en-US" sz="2400" b="1" u="sng" dirty="0" smtClean="0"/>
              <a:t>the seven day waiting period</a:t>
            </a:r>
            <a:r>
              <a:rPr lang="en-US" sz="2400" b="1" dirty="0" smtClean="0"/>
              <a:t>,</a:t>
            </a:r>
            <a:r>
              <a:rPr lang="en-US" sz="2400" b="1" dirty="0" smtClean="0">
                <a:solidFill>
                  <a:srgbClr val="FF0000"/>
                </a:solidFill>
              </a:rPr>
              <a:t> </a:t>
            </a:r>
            <a:r>
              <a:rPr lang="en-US" sz="2400" b="1" dirty="0"/>
              <a:t>“Business day” means all calendar days except Sundays and federal legal public holidays.</a:t>
            </a:r>
          </a:p>
          <a:p>
            <a:pPr lvl="1" algn="just"/>
            <a:endParaRPr lang="en-US" sz="2200" b="1" dirty="0" smtClean="0"/>
          </a:p>
          <a:p>
            <a:pPr algn="just"/>
            <a:endParaRPr lang="en-US" sz="2600" b="1" dirty="0"/>
          </a:p>
          <a:p>
            <a:pPr algn="just"/>
            <a:endParaRPr lang="en-US" sz="2600" b="1" dirty="0"/>
          </a:p>
          <a:p>
            <a:pPr algn="just"/>
            <a:endParaRPr lang="en-US" dirty="0"/>
          </a:p>
        </p:txBody>
      </p:sp>
      <p:pic>
        <p:nvPicPr>
          <p:cNvPr id="4" name="Picture 3"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2491613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t>TIMING OF THE DISCLOSURES</a:t>
            </a:r>
            <a:endParaRPr lang="en-US" sz="3200" dirty="0"/>
          </a:p>
        </p:txBody>
      </p:sp>
      <p:sp>
        <p:nvSpPr>
          <p:cNvPr id="3" name="Content Placeholder 2"/>
          <p:cNvSpPr>
            <a:spLocks noGrp="1"/>
          </p:cNvSpPr>
          <p:nvPr>
            <p:ph idx="1"/>
          </p:nvPr>
        </p:nvSpPr>
        <p:spPr>
          <a:xfrm>
            <a:off x="457200" y="1295400"/>
            <a:ext cx="8229600" cy="4830763"/>
          </a:xfrm>
        </p:spPr>
        <p:txBody>
          <a:bodyPr/>
          <a:lstStyle/>
          <a:p>
            <a:pPr algn="just"/>
            <a:r>
              <a:rPr lang="en-US" sz="2400" b="1" dirty="0" smtClean="0">
                <a:solidFill>
                  <a:prstClr val="black"/>
                </a:solidFill>
              </a:rPr>
              <a:t>Closing </a:t>
            </a:r>
            <a:r>
              <a:rPr lang="en-US" sz="2400" b="1" dirty="0">
                <a:solidFill>
                  <a:prstClr val="black"/>
                </a:solidFill>
              </a:rPr>
              <a:t>Disclosure must be </a:t>
            </a:r>
            <a:r>
              <a:rPr lang="en-US" sz="2400" b="1" dirty="0" smtClean="0">
                <a:solidFill>
                  <a:prstClr val="black"/>
                </a:solidFill>
              </a:rPr>
              <a:t>received by the </a:t>
            </a:r>
            <a:r>
              <a:rPr lang="en-US" sz="2400" b="1" dirty="0">
                <a:solidFill>
                  <a:prstClr val="black"/>
                </a:solidFill>
              </a:rPr>
              <a:t>consumer at least 3 business days prior to consummation</a:t>
            </a:r>
            <a:r>
              <a:rPr lang="en-US" sz="2400" b="1" dirty="0" smtClean="0">
                <a:solidFill>
                  <a:prstClr val="black"/>
                </a:solidFill>
              </a:rPr>
              <a:t>.</a:t>
            </a:r>
          </a:p>
          <a:p>
            <a:pPr lvl="0" algn="just"/>
            <a:endParaRPr lang="en-US" sz="2400" b="1" dirty="0">
              <a:solidFill>
                <a:prstClr val="black"/>
              </a:solidFill>
            </a:endParaRPr>
          </a:p>
          <a:p>
            <a:pPr algn="just"/>
            <a:r>
              <a:rPr lang="en-US" sz="2400" b="1" u="sng" dirty="0"/>
              <a:t>For purposes of when the </a:t>
            </a:r>
            <a:r>
              <a:rPr lang="en-US" sz="2400" b="1" u="sng" dirty="0" smtClean="0"/>
              <a:t>consumer must receive the </a:t>
            </a:r>
            <a:r>
              <a:rPr lang="en-US" sz="2400" b="1" u="sng" dirty="0"/>
              <a:t>CD (ie. at least 3 business days prior to consummation)</a:t>
            </a:r>
            <a:r>
              <a:rPr lang="en-US" sz="2400" b="1" dirty="0"/>
              <a:t>,</a:t>
            </a:r>
            <a:r>
              <a:rPr lang="en-US" sz="2400" b="1" dirty="0">
                <a:solidFill>
                  <a:srgbClr val="FF0000"/>
                </a:solidFill>
              </a:rPr>
              <a:t> </a:t>
            </a:r>
            <a:r>
              <a:rPr lang="en-US" sz="2400" b="1" dirty="0"/>
              <a:t>“Business day” means all calendar days except Sundays and federal legal public holidays</a:t>
            </a:r>
            <a:r>
              <a:rPr lang="en-US" sz="2400" b="1" dirty="0" smtClean="0"/>
              <a:t>.</a:t>
            </a:r>
          </a:p>
          <a:p>
            <a:pPr algn="just"/>
            <a:endParaRPr lang="en-US" sz="2400" b="1" dirty="0"/>
          </a:p>
          <a:p>
            <a:pPr algn="just"/>
            <a:r>
              <a:rPr lang="en-US" sz="2400" b="1" dirty="0"/>
              <a:t>The “all calendar days. . .” definition also applies to other requirements, such as </a:t>
            </a:r>
            <a:r>
              <a:rPr lang="en-US" sz="2400" b="1" dirty="0" smtClean="0"/>
              <a:t>provision </a:t>
            </a:r>
            <a:r>
              <a:rPr lang="en-US" sz="2400" b="1" dirty="0"/>
              <a:t>of a </a:t>
            </a:r>
            <a:r>
              <a:rPr lang="en-US" sz="2400" b="1"/>
              <a:t>revised </a:t>
            </a:r>
            <a:r>
              <a:rPr lang="en-US" sz="2400" b="1" smtClean="0"/>
              <a:t>CD, </a:t>
            </a:r>
            <a:r>
              <a:rPr lang="en-US" sz="2400" b="1" dirty="0"/>
              <a:t>etc. </a:t>
            </a:r>
          </a:p>
          <a:p>
            <a:pPr algn="just"/>
            <a:endParaRPr lang="en-US" sz="2400" b="1" dirty="0"/>
          </a:p>
          <a:p>
            <a:pPr lvl="0" algn="just"/>
            <a:endParaRPr lang="en-US" sz="2400" b="1" dirty="0">
              <a:solidFill>
                <a:prstClr val="black"/>
              </a:solidFill>
            </a:endParaRPr>
          </a:p>
          <a:p>
            <a:endParaRPr lang="en-US" dirty="0"/>
          </a:p>
        </p:txBody>
      </p:sp>
      <p:pic>
        <p:nvPicPr>
          <p:cNvPr id="4" name="Picture 3"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52241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TIMING OF THE DISCLOSURES</a:t>
            </a:r>
            <a:endParaRPr lang="en-US" sz="3200" b="1" u="sng" dirty="0"/>
          </a:p>
        </p:txBody>
      </p:sp>
      <p:sp>
        <p:nvSpPr>
          <p:cNvPr id="3" name="Content Placeholder 2"/>
          <p:cNvSpPr>
            <a:spLocks noGrp="1"/>
          </p:cNvSpPr>
          <p:nvPr>
            <p:ph idx="1"/>
          </p:nvPr>
        </p:nvSpPr>
        <p:spPr>
          <a:xfrm>
            <a:off x="457200" y="1219200"/>
            <a:ext cx="8229600" cy="4906963"/>
          </a:xfrm>
        </p:spPr>
        <p:txBody>
          <a:bodyPr/>
          <a:lstStyle/>
          <a:p>
            <a:pPr algn="just"/>
            <a:r>
              <a:rPr lang="en-US" sz="2400" b="1" dirty="0"/>
              <a:t>If the LE </a:t>
            </a:r>
            <a:r>
              <a:rPr lang="en-US" sz="2400" b="1" dirty="0" smtClean="0"/>
              <a:t>and/or CD is </a:t>
            </a:r>
            <a:r>
              <a:rPr lang="en-US" sz="2400" b="1" dirty="0"/>
              <a:t>not provided to the consumer in person, the consumer is presumed to have received </a:t>
            </a:r>
            <a:r>
              <a:rPr lang="en-US" sz="2400" b="1" dirty="0" smtClean="0"/>
              <a:t>it </a:t>
            </a:r>
            <a:r>
              <a:rPr lang="en-US" sz="2400" b="1" dirty="0"/>
              <a:t>three business days after it is delivered or placed in the mail.  This includes electronic delivery.  (§ 1026.19(e)(1)).</a:t>
            </a:r>
          </a:p>
          <a:p>
            <a:pPr algn="just"/>
            <a:endParaRPr lang="en-US" sz="2400" b="1" dirty="0"/>
          </a:p>
          <a:p>
            <a:pPr algn="just"/>
            <a:r>
              <a:rPr lang="en-US" sz="2400" b="1" dirty="0"/>
              <a:t>The creditor </a:t>
            </a:r>
            <a:r>
              <a:rPr lang="en-US" sz="2400" b="1" dirty="0" smtClean="0"/>
              <a:t>may rely </a:t>
            </a:r>
            <a:r>
              <a:rPr lang="en-US" sz="2400" b="1" dirty="0"/>
              <a:t>on evidence that the consumer received the LE </a:t>
            </a:r>
            <a:r>
              <a:rPr lang="en-US" sz="2400" b="1" dirty="0" smtClean="0"/>
              <a:t>and/or CD earlier </a:t>
            </a:r>
            <a:r>
              <a:rPr lang="en-US" sz="2400" b="1" dirty="0"/>
              <a:t>than three business </a:t>
            </a:r>
            <a:r>
              <a:rPr lang="en-US" sz="2400" b="1" dirty="0" smtClean="0"/>
              <a:t>days.</a:t>
            </a:r>
            <a:endParaRPr lang="en-US" sz="2400" b="1" dirty="0"/>
          </a:p>
          <a:p>
            <a:pPr marL="0" indent="0" algn="just">
              <a:spcBef>
                <a:spcPts val="0"/>
              </a:spcBef>
              <a:buNone/>
            </a:pPr>
            <a:endParaRPr lang="en-US" sz="2000" b="1" dirty="0"/>
          </a:p>
          <a:p>
            <a:pPr lvl="1" algn="just"/>
            <a:r>
              <a:rPr lang="en-US" sz="1800" b="1" dirty="0"/>
              <a:t>Examples include email acknowledging receipt or signing for a Fed Ex package.</a:t>
            </a:r>
          </a:p>
          <a:p>
            <a:pPr lvl="1" algn="just"/>
            <a:endParaRPr lang="en-US" sz="1800" b="1" dirty="0"/>
          </a:p>
          <a:p>
            <a:pPr lvl="1" algn="just"/>
            <a:r>
              <a:rPr lang="en-US" sz="1800" b="1" dirty="0"/>
              <a:t>Requires E-Sign Act compliance for electronic delivery!!!</a:t>
            </a:r>
          </a:p>
          <a:p>
            <a:endParaRPr lang="en-US" dirty="0"/>
          </a:p>
        </p:txBody>
      </p:sp>
      <p:pic>
        <p:nvPicPr>
          <p:cNvPr id="4" name="Picture 3"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660555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PRE-DISCLOSURE RESTRICTIONS</a:t>
            </a:r>
            <a:r>
              <a:rPr lang="en-US" sz="3200" b="1" dirty="0" smtClean="0"/>
              <a:t> 	</a:t>
            </a:r>
            <a:endParaRPr lang="en-US" sz="3200" b="1" dirty="0"/>
          </a:p>
        </p:txBody>
      </p:sp>
      <p:sp>
        <p:nvSpPr>
          <p:cNvPr id="3" name="Content Placeholder 2"/>
          <p:cNvSpPr>
            <a:spLocks noGrp="1"/>
          </p:cNvSpPr>
          <p:nvPr>
            <p:ph idx="1"/>
          </p:nvPr>
        </p:nvSpPr>
        <p:spPr>
          <a:xfrm>
            <a:off x="457200" y="1295400"/>
            <a:ext cx="8229600" cy="4678363"/>
          </a:xfrm>
        </p:spPr>
        <p:txBody>
          <a:bodyPr>
            <a:normAutofit fontScale="92500" lnSpcReduction="10000"/>
          </a:bodyPr>
          <a:lstStyle/>
          <a:p>
            <a:pPr algn="just"/>
            <a:r>
              <a:rPr lang="en-US" sz="2000" b="1" dirty="0" smtClean="0"/>
              <a:t>No fees may be imposed on the consumer before the consumer has received the LE and indicated to the creditor an intent to proceed:</a:t>
            </a:r>
          </a:p>
          <a:p>
            <a:pPr algn="just"/>
            <a:endParaRPr lang="en-US" sz="2000" b="1" dirty="0"/>
          </a:p>
          <a:p>
            <a:pPr lvl="1" algn="just"/>
            <a:r>
              <a:rPr lang="en-US" sz="1700" b="1" dirty="0"/>
              <a:t>Exception for bona fide and reasonable fee for obtaining the consumer’s credit report</a:t>
            </a:r>
            <a:r>
              <a:rPr lang="en-US" sz="1700" b="1" dirty="0" smtClean="0"/>
              <a:t>.</a:t>
            </a:r>
          </a:p>
          <a:p>
            <a:pPr marL="0" indent="0" algn="just">
              <a:buNone/>
            </a:pPr>
            <a:endParaRPr lang="en-US" sz="2000" b="1" dirty="0" smtClean="0"/>
          </a:p>
          <a:p>
            <a:pPr algn="just"/>
            <a:r>
              <a:rPr lang="en-US" sz="2000" b="1" dirty="0" smtClean="0"/>
              <a:t>If a consumer is provided with a written estimate of terms or costs before receiving the LE:</a:t>
            </a:r>
          </a:p>
          <a:p>
            <a:pPr algn="just"/>
            <a:endParaRPr lang="en-US" sz="2000" b="1" dirty="0" smtClean="0"/>
          </a:p>
          <a:p>
            <a:pPr lvl="1" algn="just"/>
            <a:r>
              <a:rPr lang="en-US" sz="1700" b="1" dirty="0"/>
              <a:t>Top of the first page must contain a statement that “Your actual rate, payment, and costs could be higher.  Get an official Loan </a:t>
            </a:r>
            <a:r>
              <a:rPr lang="en-US" sz="1700" b="1" dirty="0" smtClean="0"/>
              <a:t>Estimate </a:t>
            </a:r>
            <a:r>
              <a:rPr lang="en-US" sz="1700" b="1" dirty="0"/>
              <a:t>before choosing a loan.”; </a:t>
            </a:r>
            <a:endParaRPr lang="en-US" sz="1700" b="1" dirty="0" smtClean="0"/>
          </a:p>
          <a:p>
            <a:pPr marL="457200" lvl="1" indent="0" algn="just">
              <a:buNone/>
            </a:pPr>
            <a:endParaRPr lang="en-US" sz="1700" b="1" dirty="0"/>
          </a:p>
          <a:p>
            <a:pPr lvl="1" algn="just"/>
            <a:r>
              <a:rPr lang="en-US" sz="1700" b="1" dirty="0"/>
              <a:t>The estimate </a:t>
            </a:r>
            <a:r>
              <a:rPr lang="en-US" sz="1700" b="1" u="sng" dirty="0"/>
              <a:t>may not</a:t>
            </a:r>
            <a:r>
              <a:rPr lang="en-US" sz="1700" b="1" dirty="0"/>
              <a:t> be made with headings, content, and format substantially similar to the LE form and must be in no smaller than 12-point font</a:t>
            </a:r>
            <a:r>
              <a:rPr lang="en-US" sz="1700" b="1" dirty="0" smtClean="0"/>
              <a:t>.</a:t>
            </a:r>
            <a:endParaRPr lang="en-US" sz="1700" b="1" dirty="0"/>
          </a:p>
          <a:p>
            <a:pPr algn="just"/>
            <a:endParaRPr lang="en-US" sz="2000" b="1" dirty="0" smtClean="0"/>
          </a:p>
          <a:p>
            <a:pPr algn="just"/>
            <a:r>
              <a:rPr lang="en-US" sz="2000" b="1" dirty="0" smtClean="0"/>
              <a:t>The creditor may not require a consumer to submit documents verifying information related to the application before providing the LE.</a:t>
            </a:r>
          </a:p>
        </p:txBody>
      </p:sp>
      <p:pic>
        <p:nvPicPr>
          <p:cNvPr id="4" name="Picture 3"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18520529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1000"/>
                                        <p:tgtEl>
                                          <p:spTgt spid="3">
                                            <p:txEl>
                                              <p:pRg st="8" end="8"/>
                                            </p:txEl>
                                          </p:spTgt>
                                        </p:tgtEl>
                                      </p:cBhvr>
                                    </p:animEffect>
                                    <p:anim calcmode="lin" valueType="num">
                                      <p:cBhvr>
                                        <p:cTn id="3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1000"/>
                                        <p:tgtEl>
                                          <p:spTgt spid="3">
                                            <p:txEl>
                                              <p:pRg st="10" end="10"/>
                                            </p:txEl>
                                          </p:spTgt>
                                        </p:tgtEl>
                                      </p:cBhvr>
                                    </p:animEffect>
                                    <p:anim calcmode="lin" valueType="num">
                                      <p:cBhvr>
                                        <p:cTn id="4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THE LOAN ESTIMATE</a:t>
            </a:r>
            <a:endParaRPr lang="en-US" sz="3200" b="1" u="sng"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algn="just"/>
            <a:r>
              <a:rPr lang="en-US" sz="2200" b="1" dirty="0" smtClean="0"/>
              <a:t>LE is a 3 page document with the information the CFPB deemed most useful to consumers prominently displayed on page 1.</a:t>
            </a:r>
          </a:p>
          <a:p>
            <a:pPr marL="0" indent="0" algn="just">
              <a:buNone/>
            </a:pPr>
            <a:endParaRPr lang="en-US" sz="2200" b="1" dirty="0" smtClean="0"/>
          </a:p>
          <a:p>
            <a:pPr lvl="1" algn="just"/>
            <a:r>
              <a:rPr lang="en-US" sz="1700" b="1" dirty="0"/>
              <a:t>Certain information removed from the Loan Estimate (e.g. finance charge, approximate cost of </a:t>
            </a:r>
            <a:r>
              <a:rPr lang="en-US" sz="1700" b="1" dirty="0" smtClean="0"/>
              <a:t>funds) or de-emphasized (APR);</a:t>
            </a:r>
            <a:endParaRPr lang="en-US" sz="1400" b="1" dirty="0" smtClean="0"/>
          </a:p>
          <a:p>
            <a:pPr algn="just"/>
            <a:endParaRPr lang="en-US" sz="1700" b="1" dirty="0" smtClean="0"/>
          </a:p>
          <a:p>
            <a:pPr algn="just"/>
            <a:r>
              <a:rPr lang="en-US" sz="2200" b="1" dirty="0" smtClean="0"/>
              <a:t>Generally, the creditor is responsible for providing the LE to the consumer.</a:t>
            </a:r>
          </a:p>
          <a:p>
            <a:pPr marL="0" indent="0" algn="just">
              <a:buNone/>
            </a:pPr>
            <a:endParaRPr lang="en-US" sz="2200" b="1" dirty="0"/>
          </a:p>
          <a:p>
            <a:pPr algn="just"/>
            <a:r>
              <a:rPr lang="en-US" sz="2200" b="1" dirty="0"/>
              <a:t>If a mortgage broker receives the consumer’s application, either the creditor or the mortgage broker may provide the consumer with the LE. (§ 1026.19(e)(1</a:t>
            </a:r>
            <a:r>
              <a:rPr lang="en-US" sz="2200" b="1" dirty="0" smtClean="0"/>
              <a:t>)).</a:t>
            </a:r>
          </a:p>
          <a:p>
            <a:pPr marL="0" indent="0" algn="just">
              <a:buNone/>
            </a:pPr>
            <a:endParaRPr lang="en-US" sz="2200" b="1" dirty="0"/>
          </a:p>
          <a:p>
            <a:pPr lvl="1" algn="just"/>
            <a:r>
              <a:rPr lang="en-US" sz="1700" b="1" dirty="0" smtClean="0"/>
              <a:t>Creditor responsible for ensuring that mortgage broker fulfills all requirements of the rule (</a:t>
            </a:r>
            <a:r>
              <a:rPr lang="en-US" sz="1700" b="1" dirty="0" err="1" smtClean="0"/>
              <a:t>ie</a:t>
            </a:r>
            <a:r>
              <a:rPr lang="en-US" sz="1700" b="1" dirty="0" smtClean="0"/>
              <a:t>. Creditor is still responsible even if broker provides).</a:t>
            </a:r>
          </a:p>
          <a:p>
            <a:pPr marL="457200" lvl="1" indent="0" algn="just">
              <a:buNone/>
            </a:pPr>
            <a:endParaRPr lang="en-US" sz="1700" b="1" dirty="0" smtClean="0"/>
          </a:p>
          <a:p>
            <a:pPr lvl="1" algn="just"/>
            <a:r>
              <a:rPr lang="en-US" sz="1700" b="1" dirty="0" smtClean="0"/>
              <a:t>Broker also assumes responsibility.</a:t>
            </a:r>
          </a:p>
          <a:p>
            <a:pPr marL="0" lvl="0" indent="0" algn="just">
              <a:buNone/>
            </a:pPr>
            <a:endParaRPr lang="en-US" sz="2100" b="1" dirty="0">
              <a:solidFill>
                <a:prstClr val="black"/>
              </a:solidFill>
            </a:endParaRPr>
          </a:p>
          <a:p>
            <a:pPr lvl="1"/>
            <a:endParaRPr lang="en-US" sz="1600" b="1" dirty="0" smtClean="0"/>
          </a:p>
          <a:p>
            <a:endParaRPr lang="en-US" sz="2000" b="1" dirty="0"/>
          </a:p>
        </p:txBody>
      </p:sp>
      <p:pic>
        <p:nvPicPr>
          <p:cNvPr id="4" name="Picture 3"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19476937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1000"/>
                                        <p:tgtEl>
                                          <p:spTgt spid="3">
                                            <p:txEl>
                                              <p:pRg st="10" end="10"/>
                                            </p:txEl>
                                          </p:spTgt>
                                        </p:tgtEl>
                                      </p:cBhvr>
                                    </p:animEffect>
                                    <p:anim calcmode="lin" valueType="num">
                                      <p:cBhvr>
                                        <p:cTn id="4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3200" b="1" u="sng" dirty="0"/>
              <a:t>T</a:t>
            </a:r>
            <a:r>
              <a:rPr lang="en-US" sz="3200" b="1" u="sng" dirty="0" smtClean="0"/>
              <a:t>HE </a:t>
            </a:r>
            <a:r>
              <a:rPr lang="en-US" sz="3200" b="1" u="sng" dirty="0"/>
              <a:t>LOAN ESTIMATE (CONTD</a:t>
            </a:r>
            <a:r>
              <a:rPr lang="en-US" sz="3200" b="1" u="sng" dirty="0" smtClean="0"/>
              <a:t>.)</a:t>
            </a:r>
            <a:endParaRPr lang="en-US" sz="3200" u="sng" dirty="0"/>
          </a:p>
        </p:txBody>
      </p:sp>
      <p:sp>
        <p:nvSpPr>
          <p:cNvPr id="7" name="Content Placeholder 6"/>
          <p:cNvSpPr>
            <a:spLocks noGrp="1"/>
          </p:cNvSpPr>
          <p:nvPr>
            <p:ph idx="1"/>
          </p:nvPr>
        </p:nvSpPr>
        <p:spPr>
          <a:xfrm>
            <a:off x="457200" y="1219200"/>
            <a:ext cx="8229600" cy="4906963"/>
          </a:xfrm>
        </p:spPr>
        <p:txBody>
          <a:bodyPr>
            <a:normAutofit/>
          </a:bodyPr>
          <a:lstStyle/>
          <a:p>
            <a:pPr marL="457200" lvl="1" indent="0">
              <a:buNone/>
            </a:pPr>
            <a:endParaRPr lang="en-US" sz="1300" b="1" dirty="0"/>
          </a:p>
          <a:p>
            <a:pPr lvl="1" algn="just">
              <a:buFont typeface="Arial" panose="020B0604020202020204" pitchFamily="34" charset="0"/>
              <a:buChar char="•"/>
            </a:pPr>
            <a:r>
              <a:rPr lang="en-US" sz="1900" b="1" dirty="0" smtClean="0"/>
              <a:t>An “alternative” format for the LE may be provided on refinance loans: </a:t>
            </a:r>
          </a:p>
          <a:p>
            <a:pPr lvl="2" algn="just"/>
            <a:endParaRPr lang="en-US" sz="1500" b="1" dirty="0"/>
          </a:p>
          <a:p>
            <a:pPr lvl="2" algn="just"/>
            <a:r>
              <a:rPr lang="en-US" sz="1500" b="1" dirty="0" smtClean="0"/>
              <a:t>includes different tables for “costs at closing” on </a:t>
            </a:r>
            <a:r>
              <a:rPr lang="en-US" sz="1500" b="1" dirty="0"/>
              <a:t>page 1 (§ 1026.37(d)(2)) </a:t>
            </a:r>
            <a:r>
              <a:rPr lang="en-US" sz="1500" b="1" dirty="0" smtClean="0"/>
              <a:t>and “calculating cash to close” on page 2</a:t>
            </a:r>
            <a:r>
              <a:rPr lang="en-US" sz="1500" b="1" dirty="0"/>
              <a:t>. (§ 1026.37(h)(2</a:t>
            </a:r>
            <a:r>
              <a:rPr lang="en-US" sz="1500" b="1" dirty="0" smtClean="0"/>
              <a:t>)).</a:t>
            </a:r>
          </a:p>
          <a:p>
            <a:pPr marL="457200" lvl="1" indent="0">
              <a:buNone/>
            </a:pPr>
            <a:endParaRPr lang="en-US" sz="2000" b="1" dirty="0"/>
          </a:p>
          <a:p>
            <a:pPr lvl="1">
              <a:buFont typeface="Arial" panose="020B0604020202020204" pitchFamily="34" charset="0"/>
              <a:buChar char="•"/>
            </a:pPr>
            <a:r>
              <a:rPr lang="en-US" sz="1900" b="1" dirty="0" smtClean="0"/>
              <a:t>Written List of Service </a:t>
            </a:r>
            <a:r>
              <a:rPr lang="en-US" sz="1900" b="1" dirty="0"/>
              <a:t>Providers </a:t>
            </a:r>
            <a:r>
              <a:rPr lang="en-US" sz="1900" b="1" dirty="0" smtClean="0"/>
              <a:t>(§ 1026.19(e)(1)(vi)(C)):</a:t>
            </a:r>
          </a:p>
          <a:p>
            <a:pPr marL="457200" lvl="1" indent="0">
              <a:buNone/>
            </a:pPr>
            <a:endParaRPr lang="en-US" sz="1900" b="1" dirty="0"/>
          </a:p>
          <a:p>
            <a:pPr lvl="2" algn="just"/>
            <a:r>
              <a:rPr lang="en-US" sz="1600" b="1" dirty="0" smtClean="0"/>
              <a:t>If the creditor permits the consumer to shop for a settlement service, then the creditor must provide a written list identifying at least one provider for that service and include a statement that the consumer may choose a different provider for that service.</a:t>
            </a:r>
          </a:p>
          <a:p>
            <a:pPr lvl="2"/>
            <a:endParaRPr lang="en-US" sz="1600" b="1" dirty="0"/>
          </a:p>
        </p:txBody>
      </p:sp>
      <p:pic>
        <p:nvPicPr>
          <p:cNvPr id="8" name="Picture 7"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34200479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3" end="3"/>
                                            </p:txEl>
                                          </p:spTgt>
                                        </p:tgtEl>
                                        <p:attrNameLst>
                                          <p:attrName>style.visibility</p:attrName>
                                        </p:attrNameLst>
                                      </p:cBhvr>
                                      <p:to>
                                        <p:strVal val="visible"/>
                                      </p:to>
                                    </p:set>
                                    <p:animEffect transition="in" filter="fade">
                                      <p:cBhvr>
                                        <p:cTn id="14" dur="1000"/>
                                        <p:tgtEl>
                                          <p:spTgt spid="7">
                                            <p:txEl>
                                              <p:pRg st="3" end="3"/>
                                            </p:txEl>
                                          </p:spTgt>
                                        </p:tgtEl>
                                      </p:cBhvr>
                                    </p:animEffect>
                                    <p:anim calcmode="lin" valueType="num">
                                      <p:cBhvr>
                                        <p:cTn id="1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animEffect transition="in" filter="fade">
                                      <p:cBhvr>
                                        <p:cTn id="21" dur="1000"/>
                                        <p:tgtEl>
                                          <p:spTgt spid="7">
                                            <p:txEl>
                                              <p:pRg st="5" end="5"/>
                                            </p:txEl>
                                          </p:spTgt>
                                        </p:tgtEl>
                                      </p:cBhvr>
                                    </p:animEffect>
                                    <p:anim calcmode="lin" valueType="num">
                                      <p:cBhvr>
                                        <p:cTn id="22"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5" end="5"/>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7">
                                            <p:txEl>
                                              <p:pRg st="7" end="7"/>
                                            </p:txEl>
                                          </p:spTgt>
                                        </p:tgtEl>
                                        <p:attrNameLst>
                                          <p:attrName>style.visibility</p:attrName>
                                        </p:attrNameLst>
                                      </p:cBhvr>
                                      <p:to>
                                        <p:strVal val="visible"/>
                                      </p:to>
                                    </p:set>
                                    <p:animEffect transition="in" filter="fade">
                                      <p:cBhvr>
                                        <p:cTn id="26" dur="1000"/>
                                        <p:tgtEl>
                                          <p:spTgt spid="7">
                                            <p:txEl>
                                              <p:pRg st="7" end="7"/>
                                            </p:txEl>
                                          </p:spTgt>
                                        </p:tgtEl>
                                      </p:cBhvr>
                                    </p:animEffect>
                                    <p:anim calcmode="lin" valueType="num">
                                      <p:cBhvr>
                                        <p:cTn id="27"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5706</TotalTime>
  <Words>2258</Words>
  <Application>Microsoft Office PowerPoint</Application>
  <PresentationFormat>On-screen Show (4:3)</PresentationFormat>
  <Paragraphs>197</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TILA-RESPA INTEGRATED DISCLOSURES   BY: MATTHEW R. FILPI ATTORNEY AT LAW  </vt:lpstr>
      <vt:lpstr>GENERAL INFORMATION</vt:lpstr>
      <vt:lpstr>TIMING OF THE DISCLOSURES</vt:lpstr>
      <vt:lpstr>TIMING OF THE DISCLOSURES</vt:lpstr>
      <vt:lpstr>TIMING OF THE DISCLOSURES</vt:lpstr>
      <vt:lpstr>TIMING OF THE DISCLOSURES</vt:lpstr>
      <vt:lpstr>PRE-DISCLOSURE RESTRICTIONS  </vt:lpstr>
      <vt:lpstr>THE LOAN ESTIMATE</vt:lpstr>
      <vt:lpstr>THE LOAN ESTIMATE (CONTD.)</vt:lpstr>
      <vt:lpstr>THE LOAN ESTIMATE (CONTD.)</vt:lpstr>
      <vt:lpstr>THE LOAN ESTIMATE (CONTD.)</vt:lpstr>
      <vt:lpstr>THE LOAN ESTIMATE (CONTD.)</vt:lpstr>
      <vt:lpstr>THE LOAN ESTIMATE (CONTD.)</vt:lpstr>
      <vt:lpstr>CLOSING DISCLOSURE </vt:lpstr>
      <vt:lpstr>CLOSING DISCLSOURE (C0NTD.)</vt:lpstr>
      <vt:lpstr>CLOSING DISCLOSURE (CONTD.)</vt:lpstr>
      <vt:lpstr>Curing Tolerance Violations</vt:lpstr>
      <vt:lpstr>FINAL THOUGHTS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Dave Sheehan</dc:creator>
  <cp:lastModifiedBy>Matt Filpi</cp:lastModifiedBy>
  <cp:revision>210</cp:revision>
  <cp:lastPrinted>2014-10-09T16:32:16Z</cp:lastPrinted>
  <dcterms:created xsi:type="dcterms:W3CDTF">2011-02-14T14:48:14Z</dcterms:created>
  <dcterms:modified xsi:type="dcterms:W3CDTF">2015-02-12T22:48:52Z</dcterms:modified>
</cp:coreProperties>
</file>